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lice Bold" panose="020B0604020202020204" charset="0"/>
      <p:regular r:id="rId15"/>
    </p:embeddedFont>
    <p:embeddedFont>
      <p:font typeface="Canva Sans" panose="020B0604020202020204" charset="0"/>
      <p:regular r:id="rId16"/>
    </p:embeddedFont>
    <p:embeddedFont>
      <p:font typeface="Canva Sans Bold" panose="020B0604020202020204" charset="0"/>
      <p:regular r:id="rId17"/>
    </p:embeddedFont>
    <p:embeddedFont>
      <p:font typeface="Times New Roman Bold"/>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4" d="100"/>
          <a:sy n="64" d="100"/>
        </p:scale>
        <p:origin x="333"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sv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2.sv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grpSp>
        <p:nvGrpSpPr>
          <p:cNvPr id="2" name="Group 2"/>
          <p:cNvGrpSpPr/>
          <p:nvPr/>
        </p:nvGrpSpPr>
        <p:grpSpPr>
          <a:xfrm>
            <a:off x="1384575" y="1853595"/>
            <a:ext cx="16230600" cy="7116245"/>
            <a:chOff x="0" y="0"/>
            <a:chExt cx="4274726" cy="1874237"/>
          </a:xfrm>
        </p:grpSpPr>
        <p:sp>
          <p:nvSpPr>
            <p:cNvPr id="3" name="Freeform 3"/>
            <p:cNvSpPr/>
            <p:nvPr/>
          </p:nvSpPr>
          <p:spPr>
            <a:xfrm>
              <a:off x="0" y="0"/>
              <a:ext cx="4274726" cy="1874238"/>
            </a:xfrm>
            <a:custGeom>
              <a:avLst/>
              <a:gdLst/>
              <a:ahLst/>
              <a:cxnLst/>
              <a:rect l="l" t="t" r="r" b="b"/>
              <a:pathLst>
                <a:path w="4274726" h="1874238">
                  <a:moveTo>
                    <a:pt x="24327" y="0"/>
                  </a:moveTo>
                  <a:lnTo>
                    <a:pt x="4250399" y="0"/>
                  </a:lnTo>
                  <a:cubicBezTo>
                    <a:pt x="4263834" y="0"/>
                    <a:pt x="4274726" y="10891"/>
                    <a:pt x="4274726" y="24327"/>
                  </a:cubicBezTo>
                  <a:lnTo>
                    <a:pt x="4274726" y="1849911"/>
                  </a:lnTo>
                  <a:cubicBezTo>
                    <a:pt x="4274726" y="1856363"/>
                    <a:pt x="4272163" y="1862550"/>
                    <a:pt x="4267601" y="1867112"/>
                  </a:cubicBezTo>
                  <a:cubicBezTo>
                    <a:pt x="4263039" y="1871675"/>
                    <a:pt x="4256851" y="1874238"/>
                    <a:pt x="4250399" y="1874238"/>
                  </a:cubicBezTo>
                  <a:lnTo>
                    <a:pt x="24327" y="1874238"/>
                  </a:lnTo>
                  <a:cubicBezTo>
                    <a:pt x="10891" y="1874238"/>
                    <a:pt x="0" y="1863346"/>
                    <a:pt x="0" y="1849911"/>
                  </a:cubicBezTo>
                  <a:lnTo>
                    <a:pt x="0" y="24327"/>
                  </a:lnTo>
                  <a:cubicBezTo>
                    <a:pt x="0" y="10891"/>
                    <a:pt x="10891" y="0"/>
                    <a:pt x="24327" y="0"/>
                  </a:cubicBezTo>
                  <a:close/>
                </a:path>
              </a:pathLst>
            </a:custGeom>
            <a:solidFill>
              <a:srgbClr val="0097B2"/>
            </a:solidFill>
            <a:ln w="85725" cap="rnd">
              <a:solidFill>
                <a:srgbClr val="000000"/>
              </a:solidFill>
              <a:prstDash val="solid"/>
              <a:round/>
            </a:ln>
          </p:spPr>
        </p:sp>
        <p:sp>
          <p:nvSpPr>
            <p:cNvPr id="4" name="TextBox 4"/>
            <p:cNvSpPr txBox="1"/>
            <p:nvPr/>
          </p:nvSpPr>
          <p:spPr>
            <a:xfrm>
              <a:off x="0" y="-38100"/>
              <a:ext cx="4274726" cy="1912337"/>
            </a:xfrm>
            <a:prstGeom prst="rect">
              <a:avLst/>
            </a:prstGeom>
          </p:spPr>
          <p:txBody>
            <a:bodyPr lIns="50800" tIns="50800" rIns="50800" bIns="50800" rtlCol="0" anchor="ctr"/>
            <a:lstStyle/>
            <a:p>
              <a:pPr algn="ctr">
                <a:lnSpc>
                  <a:spcPts val="2660"/>
                </a:lnSpc>
              </a:pPr>
              <a:endParaRPr/>
            </a:p>
          </p:txBody>
        </p:sp>
      </p:grpSp>
      <p:sp>
        <p:nvSpPr>
          <p:cNvPr id="5" name="Freeform 5"/>
          <p:cNvSpPr/>
          <p:nvPr/>
        </p:nvSpPr>
        <p:spPr>
          <a:xfrm>
            <a:off x="159141" y="1469028"/>
            <a:ext cx="3858644" cy="7717288"/>
          </a:xfrm>
          <a:custGeom>
            <a:avLst/>
            <a:gdLst/>
            <a:ahLst/>
            <a:cxnLst/>
            <a:rect l="l" t="t" r="r" b="b"/>
            <a:pathLst>
              <a:path w="3858644" h="7717288">
                <a:moveTo>
                  <a:pt x="0" y="0"/>
                </a:moveTo>
                <a:lnTo>
                  <a:pt x="3858644" y="0"/>
                </a:lnTo>
                <a:lnTo>
                  <a:pt x="3858644" y="7717289"/>
                </a:lnTo>
                <a:lnTo>
                  <a:pt x="0" y="77172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6" name="TextBox 6"/>
          <p:cNvSpPr txBox="1"/>
          <p:nvPr/>
        </p:nvSpPr>
        <p:spPr>
          <a:xfrm>
            <a:off x="4038600" y="2190328"/>
            <a:ext cx="13555760" cy="3996716"/>
          </a:xfrm>
          <a:prstGeom prst="rect">
            <a:avLst/>
          </a:prstGeom>
        </p:spPr>
        <p:txBody>
          <a:bodyPr lIns="0" tIns="0" rIns="0" bIns="0" rtlCol="0" anchor="t">
            <a:spAutoFit/>
          </a:bodyPr>
          <a:lstStyle/>
          <a:p>
            <a:pPr algn="l">
              <a:lnSpc>
                <a:spcPts val="7441"/>
              </a:lnSpc>
            </a:pPr>
            <a:r>
              <a:rPr lang="en-US" sz="7224" dirty="0">
                <a:solidFill>
                  <a:srgbClr val="FFFFFF"/>
                </a:solidFill>
                <a:latin typeface="Times New Roman"/>
                <a:ea typeface="Times New Roman"/>
                <a:cs typeface="Times New Roman"/>
                <a:sym typeface="Times New Roman"/>
              </a:rPr>
              <a:t>MUTATION RATE ANALYSIS AND GENE ENGINEERING</a:t>
            </a:r>
          </a:p>
          <a:p>
            <a:pPr algn="l">
              <a:lnSpc>
                <a:spcPts val="14641"/>
              </a:lnSpc>
            </a:pPr>
            <a:endParaRPr lang="en-US" sz="7224" dirty="0">
              <a:solidFill>
                <a:srgbClr val="FFFFFF"/>
              </a:solidFill>
              <a:latin typeface="Times New Roman"/>
              <a:ea typeface="Times New Roman"/>
              <a:cs typeface="Times New Roman"/>
              <a:sym typeface="Times New Roman"/>
            </a:endParaRPr>
          </a:p>
        </p:txBody>
      </p:sp>
      <p:sp>
        <p:nvSpPr>
          <p:cNvPr id="7" name="Freeform 7"/>
          <p:cNvSpPr/>
          <p:nvPr/>
        </p:nvSpPr>
        <p:spPr>
          <a:xfrm>
            <a:off x="0" y="0"/>
            <a:ext cx="4303894" cy="1156362"/>
          </a:xfrm>
          <a:custGeom>
            <a:avLst/>
            <a:gdLst/>
            <a:ahLst/>
            <a:cxnLst/>
            <a:rect l="l" t="t" r="r" b="b"/>
            <a:pathLst>
              <a:path w="4303894" h="1156362">
                <a:moveTo>
                  <a:pt x="0" y="0"/>
                </a:moveTo>
                <a:lnTo>
                  <a:pt x="4303894" y="0"/>
                </a:lnTo>
                <a:lnTo>
                  <a:pt x="4303894" y="1156362"/>
                </a:lnTo>
                <a:lnTo>
                  <a:pt x="0" y="1156362"/>
                </a:lnTo>
                <a:lnTo>
                  <a:pt x="0" y="0"/>
                </a:lnTo>
                <a:close/>
              </a:path>
            </a:pathLst>
          </a:custGeom>
          <a:blipFill>
            <a:blip r:embed="rId4"/>
            <a:stretch>
              <a:fillRect t="-19605" b="-19605"/>
            </a:stretch>
          </a:blipFill>
        </p:spPr>
      </p:sp>
      <p:sp>
        <p:nvSpPr>
          <p:cNvPr id="8" name="TextBox 8"/>
          <p:cNvSpPr txBox="1"/>
          <p:nvPr/>
        </p:nvSpPr>
        <p:spPr>
          <a:xfrm>
            <a:off x="13057200" y="6517383"/>
            <a:ext cx="4354500" cy="2211623"/>
          </a:xfrm>
          <a:prstGeom prst="rect">
            <a:avLst/>
          </a:prstGeom>
        </p:spPr>
        <p:txBody>
          <a:bodyPr lIns="0" tIns="0" rIns="0" bIns="0" rtlCol="0" anchor="t">
            <a:spAutoFit/>
          </a:bodyPr>
          <a:lstStyle/>
          <a:p>
            <a:pPr algn="l">
              <a:lnSpc>
                <a:spcPts val="4412"/>
              </a:lnSpc>
            </a:pPr>
            <a:r>
              <a:rPr lang="en-US" sz="3151" b="1" dirty="0">
                <a:solidFill>
                  <a:srgbClr val="FFFFFF"/>
                </a:solidFill>
                <a:latin typeface="Canva Sans Bold"/>
                <a:ea typeface="Canva Sans Bold"/>
                <a:cs typeface="Canva Sans Bold"/>
                <a:sym typeface="Canva Sans Bold"/>
              </a:rPr>
              <a:t>Guide:</a:t>
            </a:r>
          </a:p>
          <a:p>
            <a:pPr algn="l">
              <a:lnSpc>
                <a:spcPts val="4412"/>
              </a:lnSpc>
            </a:pPr>
            <a:r>
              <a:rPr lang="en-US" sz="3151" b="1" dirty="0">
                <a:solidFill>
                  <a:srgbClr val="FFFFFF"/>
                </a:solidFill>
                <a:latin typeface="Canva Sans Bold"/>
                <a:ea typeface="Canva Sans Bold"/>
                <a:cs typeface="Canva Sans Bold"/>
                <a:sym typeface="Canva Sans Bold"/>
              </a:rPr>
              <a:t> Mrs. Reshma </a:t>
            </a:r>
            <a:r>
              <a:rPr lang="en-US" sz="3151" b="1" dirty="0" err="1">
                <a:solidFill>
                  <a:srgbClr val="FFFFFF"/>
                </a:solidFill>
                <a:latin typeface="Canva Sans Bold"/>
                <a:ea typeface="Canva Sans Bold"/>
                <a:cs typeface="Canva Sans Bold"/>
                <a:sym typeface="Canva Sans Bold"/>
              </a:rPr>
              <a:t>sanal</a:t>
            </a:r>
            <a:endParaRPr lang="en-US" sz="3151" b="1" dirty="0">
              <a:solidFill>
                <a:srgbClr val="FFFFFF"/>
              </a:solidFill>
              <a:latin typeface="Canva Sans Bold"/>
              <a:ea typeface="Canva Sans Bold"/>
              <a:cs typeface="Canva Sans Bold"/>
              <a:sym typeface="Canva Sans Bold"/>
            </a:endParaRPr>
          </a:p>
          <a:p>
            <a:pPr algn="l">
              <a:lnSpc>
                <a:spcPts val="4412"/>
              </a:lnSpc>
            </a:pPr>
            <a:r>
              <a:rPr lang="en-US" sz="3151" b="1" dirty="0">
                <a:solidFill>
                  <a:srgbClr val="FFFFFF"/>
                </a:solidFill>
                <a:latin typeface="Canva Sans Bold"/>
                <a:ea typeface="Canva Sans Bold"/>
                <a:cs typeface="Canva Sans Bold"/>
                <a:sym typeface="Canva Sans Bold"/>
              </a:rPr>
              <a:t> Dr. Neelesh Ashok</a:t>
            </a:r>
          </a:p>
          <a:p>
            <a:pPr algn="ctr">
              <a:lnSpc>
                <a:spcPts val="4412"/>
              </a:lnSpc>
            </a:pPr>
            <a:endParaRPr lang="en-US" sz="3151" b="1" dirty="0">
              <a:solidFill>
                <a:srgbClr val="FFFFFF"/>
              </a:solidFill>
              <a:latin typeface="Canva Sans Bold"/>
              <a:ea typeface="Canva Sans Bold"/>
              <a:cs typeface="Canva Sans Bold"/>
              <a:sym typeface="Canva Sans Bold"/>
            </a:endParaRPr>
          </a:p>
        </p:txBody>
      </p:sp>
      <p:sp>
        <p:nvSpPr>
          <p:cNvPr id="9" name="TextBox 9"/>
          <p:cNvSpPr txBox="1"/>
          <p:nvPr/>
        </p:nvSpPr>
        <p:spPr>
          <a:xfrm>
            <a:off x="3744125" y="5591779"/>
            <a:ext cx="8467371" cy="2670969"/>
          </a:xfrm>
          <a:prstGeom prst="rect">
            <a:avLst/>
          </a:prstGeom>
        </p:spPr>
        <p:txBody>
          <a:bodyPr lIns="0" tIns="0" rIns="0" bIns="0" rtlCol="0" anchor="t">
            <a:spAutoFit/>
          </a:bodyPr>
          <a:lstStyle/>
          <a:p>
            <a:pPr algn="l">
              <a:lnSpc>
                <a:spcPts val="4192"/>
              </a:lnSpc>
            </a:pPr>
            <a:r>
              <a:rPr lang="en-US" sz="2994" b="1" dirty="0">
                <a:solidFill>
                  <a:srgbClr val="FFFFFF"/>
                </a:solidFill>
                <a:latin typeface="Times New Roman Bold"/>
                <a:ea typeface="Times New Roman Bold"/>
                <a:cs typeface="Times New Roman Bold"/>
                <a:sym typeface="Times New Roman Bold"/>
              </a:rPr>
              <a:t>Team Members:</a:t>
            </a:r>
          </a:p>
          <a:p>
            <a:pPr algn="l">
              <a:lnSpc>
                <a:spcPts val="4192"/>
              </a:lnSpc>
            </a:pPr>
            <a:r>
              <a:rPr lang="en-US" sz="2994" b="1" dirty="0">
                <a:solidFill>
                  <a:srgbClr val="FFFFFF"/>
                </a:solidFill>
                <a:latin typeface="Times New Roman Bold"/>
                <a:ea typeface="Times New Roman Bold"/>
                <a:cs typeface="Times New Roman Bold"/>
                <a:sym typeface="Times New Roman Bold"/>
              </a:rPr>
              <a:t>      C M </a:t>
            </a:r>
            <a:r>
              <a:rPr lang="en-US" sz="2994" b="1" dirty="0" err="1">
                <a:solidFill>
                  <a:srgbClr val="FFFFFF"/>
                </a:solidFill>
                <a:latin typeface="Times New Roman Bold"/>
                <a:ea typeface="Times New Roman Bold"/>
                <a:cs typeface="Times New Roman Bold"/>
                <a:sym typeface="Times New Roman Bold"/>
              </a:rPr>
              <a:t>Prakateessh</a:t>
            </a:r>
            <a:r>
              <a:rPr lang="en-US" sz="2994" b="1" dirty="0">
                <a:solidFill>
                  <a:srgbClr val="FFFFFF"/>
                </a:solidFill>
                <a:latin typeface="Times New Roman Bold"/>
                <a:ea typeface="Times New Roman Bold"/>
                <a:cs typeface="Times New Roman Bold"/>
                <a:sym typeface="Times New Roman Bold"/>
              </a:rPr>
              <a:t>                 CB.AI.U4AIM24110 </a:t>
            </a:r>
          </a:p>
          <a:p>
            <a:pPr algn="l">
              <a:lnSpc>
                <a:spcPts val="4192"/>
              </a:lnSpc>
            </a:pPr>
            <a:r>
              <a:rPr lang="en-US" sz="2994" b="1" dirty="0">
                <a:solidFill>
                  <a:srgbClr val="FFFFFF"/>
                </a:solidFill>
                <a:latin typeface="Times New Roman Bold"/>
                <a:ea typeface="Times New Roman Bold"/>
                <a:cs typeface="Times New Roman Bold"/>
                <a:sym typeface="Times New Roman Bold"/>
              </a:rPr>
              <a:t>      Mahashree C                       CB.AI.U4AIM24128</a:t>
            </a:r>
          </a:p>
          <a:p>
            <a:pPr algn="l">
              <a:lnSpc>
                <a:spcPts val="4192"/>
              </a:lnSpc>
            </a:pPr>
            <a:r>
              <a:rPr lang="en-US" sz="2994" b="1" dirty="0">
                <a:solidFill>
                  <a:srgbClr val="FFFFFF"/>
                </a:solidFill>
                <a:latin typeface="Times New Roman Bold"/>
                <a:ea typeface="Times New Roman Bold"/>
                <a:cs typeface="Times New Roman Bold"/>
                <a:sym typeface="Times New Roman Bold"/>
              </a:rPr>
              <a:t>      Reha Sreekumar                  CB.AI.U4AIM24146</a:t>
            </a:r>
          </a:p>
          <a:p>
            <a:pPr algn="ctr">
              <a:lnSpc>
                <a:spcPts val="4192"/>
              </a:lnSpc>
            </a:pPr>
            <a:r>
              <a:rPr lang="en-US" sz="2994" b="1" dirty="0">
                <a:solidFill>
                  <a:srgbClr val="FFFFFF"/>
                </a:solidFill>
                <a:latin typeface="Times New Roman Bold"/>
                <a:ea typeface="Times New Roman Bold"/>
                <a:cs typeface="Times New Roman Bold"/>
                <a:sym typeface="Times New Roman Bold"/>
              </a:rPr>
              <a:t>     Susanth Mohan Kamala      CB.AI.U4AIM24148 </a:t>
            </a: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
        <p:nvSpPr>
          <p:cNvPr id="11" name="TextBox 11"/>
          <p:cNvSpPr txBox="1"/>
          <p:nvPr/>
        </p:nvSpPr>
        <p:spPr>
          <a:xfrm>
            <a:off x="7142262" y="4295106"/>
            <a:ext cx="5203717" cy="576276"/>
          </a:xfrm>
          <a:prstGeom prst="rect">
            <a:avLst/>
          </a:prstGeom>
        </p:spPr>
        <p:txBody>
          <a:bodyPr lIns="0" tIns="0" rIns="0" bIns="0" rtlCol="0" anchor="t">
            <a:spAutoFit/>
          </a:bodyPr>
          <a:lstStyle/>
          <a:p>
            <a:pPr algn="ctr">
              <a:lnSpc>
                <a:spcPts val="4730"/>
              </a:lnSpc>
              <a:spcBef>
                <a:spcPct val="0"/>
              </a:spcBef>
            </a:pPr>
            <a:r>
              <a:rPr lang="en-US" sz="3379" dirty="0">
                <a:solidFill>
                  <a:srgbClr val="FFFFFF"/>
                </a:solidFill>
                <a:latin typeface="Canva Sans"/>
                <a:ea typeface="Canva Sans"/>
                <a:cs typeface="Canva Sans"/>
                <a:sym typeface="Canva Sans"/>
              </a:rPr>
              <a:t>24AIM112 and  24AIM115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TextBox 2"/>
          <p:cNvSpPr txBox="1"/>
          <p:nvPr/>
        </p:nvSpPr>
        <p:spPr>
          <a:xfrm>
            <a:off x="9139238" y="4962843"/>
            <a:ext cx="9525" cy="323215"/>
          </a:xfrm>
          <a:prstGeom prst="rect">
            <a:avLst/>
          </a:prstGeom>
        </p:spPr>
        <p:txBody>
          <a:bodyPr lIns="0" tIns="0" rIns="0" bIns="0" rtlCol="0" anchor="t">
            <a:spAutoFit/>
          </a:bodyPr>
          <a:lstStyle/>
          <a:p>
            <a:pPr algn="ctr">
              <a:lnSpc>
                <a:spcPts val="2660"/>
              </a:lnSpc>
              <a:spcBef>
                <a:spcPct val="0"/>
              </a:spcBef>
            </a:pPr>
            <a:endParaRPr/>
          </a:p>
        </p:txBody>
      </p:sp>
      <p:sp>
        <p:nvSpPr>
          <p:cNvPr id="3" name="TextBox 3"/>
          <p:cNvSpPr txBox="1"/>
          <p:nvPr/>
        </p:nvSpPr>
        <p:spPr>
          <a:xfrm>
            <a:off x="-1447800" y="3982"/>
            <a:ext cx="11029868" cy="1399999"/>
          </a:xfrm>
          <a:prstGeom prst="rect">
            <a:avLst/>
          </a:prstGeom>
        </p:spPr>
        <p:txBody>
          <a:bodyPr wrap="square" lIns="0" tIns="0" rIns="0" bIns="0" rtlCol="0" anchor="t">
            <a:spAutoFit/>
          </a:bodyPr>
          <a:lstStyle/>
          <a:p>
            <a:pPr algn="ctr">
              <a:lnSpc>
                <a:spcPts val="11899"/>
              </a:lnSpc>
            </a:pPr>
            <a:r>
              <a:rPr lang="en-US" sz="8499" b="1" dirty="0">
                <a:solidFill>
                  <a:srgbClr val="000000"/>
                </a:solidFill>
                <a:latin typeface="Times New Roman Bold"/>
                <a:ea typeface="Times New Roman Bold"/>
                <a:cs typeface="Times New Roman Bold"/>
                <a:sym typeface="Times New Roman Bold"/>
              </a:rPr>
              <a:t>Case Studies</a:t>
            </a:r>
          </a:p>
        </p:txBody>
      </p:sp>
      <p:grpSp>
        <p:nvGrpSpPr>
          <p:cNvPr id="4" name="Group 4"/>
          <p:cNvGrpSpPr/>
          <p:nvPr/>
        </p:nvGrpSpPr>
        <p:grpSpPr>
          <a:xfrm>
            <a:off x="642107" y="1673228"/>
            <a:ext cx="17013311" cy="7871002"/>
            <a:chOff x="0" y="0"/>
            <a:chExt cx="4480872" cy="2073021"/>
          </a:xfrm>
        </p:grpSpPr>
        <p:sp>
          <p:nvSpPr>
            <p:cNvPr id="5" name="Freeform 5"/>
            <p:cNvSpPr/>
            <p:nvPr/>
          </p:nvSpPr>
          <p:spPr>
            <a:xfrm>
              <a:off x="0" y="0"/>
              <a:ext cx="4480872" cy="2073021"/>
            </a:xfrm>
            <a:custGeom>
              <a:avLst/>
              <a:gdLst/>
              <a:ahLst/>
              <a:cxnLst/>
              <a:rect l="l" t="t" r="r" b="b"/>
              <a:pathLst>
                <a:path w="4480872" h="2073021">
                  <a:moveTo>
                    <a:pt x="23208" y="0"/>
                  </a:moveTo>
                  <a:lnTo>
                    <a:pt x="4457664" y="0"/>
                  </a:lnTo>
                  <a:cubicBezTo>
                    <a:pt x="4463819" y="0"/>
                    <a:pt x="4469722" y="2445"/>
                    <a:pt x="4474075" y="6797"/>
                  </a:cubicBezTo>
                  <a:cubicBezTo>
                    <a:pt x="4478427" y="11150"/>
                    <a:pt x="4480872" y="17053"/>
                    <a:pt x="4480872" y="23208"/>
                  </a:cubicBezTo>
                  <a:lnTo>
                    <a:pt x="4480872" y="2049814"/>
                  </a:lnTo>
                  <a:cubicBezTo>
                    <a:pt x="4480872" y="2055969"/>
                    <a:pt x="4478427" y="2061872"/>
                    <a:pt x="4474075" y="2066224"/>
                  </a:cubicBezTo>
                  <a:cubicBezTo>
                    <a:pt x="4469722" y="2070576"/>
                    <a:pt x="4463819" y="2073021"/>
                    <a:pt x="4457664" y="2073021"/>
                  </a:cubicBezTo>
                  <a:lnTo>
                    <a:pt x="23208" y="2073021"/>
                  </a:lnTo>
                  <a:cubicBezTo>
                    <a:pt x="17053" y="2073021"/>
                    <a:pt x="11150" y="2070576"/>
                    <a:pt x="6797" y="2066224"/>
                  </a:cubicBezTo>
                  <a:cubicBezTo>
                    <a:pt x="2445" y="2061872"/>
                    <a:pt x="0" y="2055969"/>
                    <a:pt x="0" y="2049814"/>
                  </a:cubicBezTo>
                  <a:lnTo>
                    <a:pt x="0" y="23208"/>
                  </a:lnTo>
                  <a:cubicBezTo>
                    <a:pt x="0" y="17053"/>
                    <a:pt x="2445" y="11150"/>
                    <a:pt x="6797" y="6797"/>
                  </a:cubicBezTo>
                  <a:cubicBezTo>
                    <a:pt x="11150" y="2445"/>
                    <a:pt x="17053" y="0"/>
                    <a:pt x="23208" y="0"/>
                  </a:cubicBezTo>
                  <a:close/>
                </a:path>
              </a:pathLst>
            </a:custGeom>
            <a:solidFill>
              <a:srgbClr val="F7E9E4"/>
            </a:solidFill>
            <a:ln w="85725" cap="rnd">
              <a:solidFill>
                <a:srgbClr val="000000"/>
              </a:solidFill>
              <a:prstDash val="solid"/>
              <a:round/>
            </a:ln>
          </p:spPr>
        </p:sp>
        <p:sp>
          <p:nvSpPr>
            <p:cNvPr id="6" name="TextBox 6"/>
            <p:cNvSpPr txBox="1"/>
            <p:nvPr/>
          </p:nvSpPr>
          <p:spPr>
            <a:xfrm>
              <a:off x="0" y="-38100"/>
              <a:ext cx="4480872" cy="2111121"/>
            </a:xfrm>
            <a:prstGeom prst="rect">
              <a:avLst/>
            </a:prstGeom>
          </p:spPr>
          <p:txBody>
            <a:bodyPr lIns="50800" tIns="50800" rIns="50800" bIns="50800" rtlCol="0" anchor="ctr"/>
            <a:lstStyle/>
            <a:p>
              <a:pPr algn="ctr">
                <a:lnSpc>
                  <a:spcPts val="2660"/>
                </a:lnSpc>
              </a:pPr>
              <a:endParaRPr/>
            </a:p>
          </p:txBody>
        </p:sp>
      </p:grpSp>
      <p:sp>
        <p:nvSpPr>
          <p:cNvPr id="7" name="TextBox 7"/>
          <p:cNvSpPr txBox="1"/>
          <p:nvPr/>
        </p:nvSpPr>
        <p:spPr>
          <a:xfrm>
            <a:off x="1028700" y="2630755"/>
            <a:ext cx="15927614" cy="6952263"/>
          </a:xfrm>
          <a:prstGeom prst="rect">
            <a:avLst/>
          </a:prstGeom>
        </p:spPr>
        <p:txBody>
          <a:bodyPr lIns="0" tIns="0" rIns="0" bIns="0" rtlCol="0" anchor="t">
            <a:spAutoFit/>
          </a:bodyPr>
          <a:lstStyle/>
          <a:p>
            <a:pPr marL="850401" lvl="1" indent="-425200" algn="l">
              <a:lnSpc>
                <a:spcPts val="5514"/>
              </a:lnSpc>
              <a:buFont typeface="Arial"/>
              <a:buChar char="•"/>
            </a:pPr>
            <a:r>
              <a:rPr lang="en-US" sz="3938">
                <a:solidFill>
                  <a:srgbClr val="000000"/>
                </a:solidFill>
                <a:latin typeface="Times New Roman"/>
                <a:ea typeface="Times New Roman"/>
                <a:cs typeface="Times New Roman"/>
                <a:sym typeface="Times New Roman"/>
              </a:rPr>
              <a:t>CRISPR-Cas9 Gene Editing for Sickle Cell Disease and β-Thalassemia [2020]</a:t>
            </a:r>
          </a:p>
          <a:p>
            <a:pPr algn="l">
              <a:lnSpc>
                <a:spcPts val="5514"/>
              </a:lnSpc>
            </a:pPr>
            <a:endParaRPr lang="en-US" sz="3938">
              <a:solidFill>
                <a:srgbClr val="000000"/>
              </a:solidFill>
              <a:latin typeface="Times New Roman"/>
              <a:ea typeface="Times New Roman"/>
              <a:cs typeface="Times New Roman"/>
              <a:sym typeface="Times New Roman"/>
            </a:endParaRPr>
          </a:p>
          <a:p>
            <a:pPr marL="850401" lvl="1" indent="-425200" algn="l">
              <a:lnSpc>
                <a:spcPts val="5514"/>
              </a:lnSpc>
              <a:buFont typeface="Arial"/>
              <a:buChar char="•"/>
            </a:pPr>
            <a:r>
              <a:rPr lang="en-US" sz="3938">
                <a:solidFill>
                  <a:srgbClr val="000000"/>
                </a:solidFill>
                <a:latin typeface="Times New Roman"/>
                <a:ea typeface="Times New Roman"/>
                <a:cs typeface="Times New Roman"/>
                <a:sym typeface="Times New Roman"/>
              </a:rPr>
              <a:t>He Jiankui’s CRISPR Babies Experiment [2018]</a:t>
            </a:r>
          </a:p>
          <a:p>
            <a:pPr algn="l">
              <a:lnSpc>
                <a:spcPts val="5514"/>
              </a:lnSpc>
            </a:pPr>
            <a:endParaRPr lang="en-US" sz="3938">
              <a:solidFill>
                <a:srgbClr val="000000"/>
              </a:solidFill>
              <a:latin typeface="Times New Roman"/>
              <a:ea typeface="Times New Roman"/>
              <a:cs typeface="Times New Roman"/>
              <a:sym typeface="Times New Roman"/>
            </a:endParaRPr>
          </a:p>
          <a:p>
            <a:pPr marL="850401" lvl="1" indent="-425200" algn="l">
              <a:lnSpc>
                <a:spcPts val="5514"/>
              </a:lnSpc>
              <a:buFont typeface="Arial"/>
              <a:buChar char="•"/>
            </a:pPr>
            <a:r>
              <a:rPr lang="en-US" sz="3938">
                <a:solidFill>
                  <a:srgbClr val="000000"/>
                </a:solidFill>
                <a:latin typeface="Times New Roman"/>
                <a:ea typeface="Times New Roman"/>
                <a:cs typeface="Times New Roman"/>
                <a:sym typeface="Times New Roman"/>
              </a:rPr>
              <a:t>Embryo Screening for Intelligence [2024]</a:t>
            </a:r>
          </a:p>
          <a:p>
            <a:pPr algn="l">
              <a:lnSpc>
                <a:spcPts val="5514"/>
              </a:lnSpc>
            </a:pPr>
            <a:endParaRPr lang="en-US" sz="3938">
              <a:solidFill>
                <a:srgbClr val="000000"/>
              </a:solidFill>
              <a:latin typeface="Times New Roman"/>
              <a:ea typeface="Times New Roman"/>
              <a:cs typeface="Times New Roman"/>
              <a:sym typeface="Times New Roman"/>
            </a:endParaRPr>
          </a:p>
          <a:p>
            <a:pPr marL="850401" lvl="1" indent="-425200" algn="l">
              <a:lnSpc>
                <a:spcPts val="5514"/>
              </a:lnSpc>
              <a:buFont typeface="Arial"/>
              <a:buChar char="•"/>
            </a:pPr>
            <a:r>
              <a:rPr lang="en-US" sz="3938">
                <a:solidFill>
                  <a:srgbClr val="000000"/>
                </a:solidFill>
                <a:latin typeface="Times New Roman"/>
                <a:ea typeface="Times New Roman"/>
                <a:cs typeface="Times New Roman"/>
                <a:sym typeface="Times New Roman"/>
              </a:rPr>
              <a:t>Genetically Modified Pets (Glowing Rabbits) [2025]</a:t>
            </a:r>
          </a:p>
          <a:p>
            <a:pPr algn="l">
              <a:lnSpc>
                <a:spcPts val="5514"/>
              </a:lnSpc>
            </a:pPr>
            <a:endParaRPr lang="en-US" sz="3938">
              <a:solidFill>
                <a:srgbClr val="000000"/>
              </a:solidFill>
              <a:latin typeface="Times New Roman"/>
              <a:ea typeface="Times New Roman"/>
              <a:cs typeface="Times New Roman"/>
              <a:sym typeface="Times New Roman"/>
            </a:endParaRPr>
          </a:p>
          <a:p>
            <a:pPr algn="l">
              <a:lnSpc>
                <a:spcPts val="5094"/>
              </a:lnSpc>
            </a:pPr>
            <a:endParaRPr lang="en-US" sz="3938">
              <a:solidFill>
                <a:srgbClr val="000000"/>
              </a:solidFill>
              <a:latin typeface="Times New Roman"/>
              <a:ea typeface="Times New Roman"/>
              <a:cs typeface="Times New Roman"/>
              <a:sym typeface="Times New Roman"/>
            </a:endParaRPr>
          </a:p>
        </p:txBody>
      </p:sp>
      <p:sp>
        <p:nvSpPr>
          <p:cNvPr id="8" name="TextBox 8"/>
          <p:cNvSpPr txBox="1"/>
          <p:nvPr/>
        </p:nvSpPr>
        <p:spPr>
          <a:xfrm>
            <a:off x="17501678" y="949660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TextBox 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
        <p:nvSpPr>
          <p:cNvPr id="3" name="TextBox 3"/>
          <p:cNvSpPr txBox="1"/>
          <p:nvPr/>
        </p:nvSpPr>
        <p:spPr>
          <a:xfrm>
            <a:off x="209029" y="-180091"/>
            <a:ext cx="1911846" cy="1622420"/>
          </a:xfrm>
          <a:prstGeom prst="rect">
            <a:avLst/>
          </a:prstGeom>
        </p:spPr>
        <p:txBody>
          <a:bodyPr lIns="0" tIns="0" rIns="0" bIns="0" rtlCol="0" anchor="t">
            <a:spAutoFit/>
          </a:bodyPr>
          <a:lstStyle/>
          <a:p>
            <a:pPr algn="ctr">
              <a:lnSpc>
                <a:spcPts val="11900"/>
              </a:lnSpc>
            </a:pPr>
            <a:r>
              <a:rPr lang="en-US" sz="8500" b="1">
                <a:solidFill>
                  <a:srgbClr val="000000"/>
                </a:solidFill>
                <a:latin typeface="Times New Roman Bold"/>
                <a:ea typeface="Times New Roman Bold"/>
                <a:cs typeface="Times New Roman Bold"/>
                <a:sym typeface="Times New Roman Bold"/>
              </a:rPr>
              <a:t>IPR</a:t>
            </a:r>
          </a:p>
        </p:txBody>
      </p:sp>
      <p:grpSp>
        <p:nvGrpSpPr>
          <p:cNvPr id="4" name="Group 4"/>
          <p:cNvGrpSpPr/>
          <p:nvPr/>
        </p:nvGrpSpPr>
        <p:grpSpPr>
          <a:xfrm>
            <a:off x="522003" y="1688923"/>
            <a:ext cx="17013311" cy="7871002"/>
            <a:chOff x="0" y="0"/>
            <a:chExt cx="4480872" cy="2073021"/>
          </a:xfrm>
        </p:grpSpPr>
        <p:sp>
          <p:nvSpPr>
            <p:cNvPr id="5" name="Freeform 5"/>
            <p:cNvSpPr/>
            <p:nvPr/>
          </p:nvSpPr>
          <p:spPr>
            <a:xfrm>
              <a:off x="0" y="0"/>
              <a:ext cx="4480872" cy="2073021"/>
            </a:xfrm>
            <a:custGeom>
              <a:avLst/>
              <a:gdLst/>
              <a:ahLst/>
              <a:cxnLst/>
              <a:rect l="l" t="t" r="r" b="b"/>
              <a:pathLst>
                <a:path w="4480872" h="2073021">
                  <a:moveTo>
                    <a:pt x="23208" y="0"/>
                  </a:moveTo>
                  <a:lnTo>
                    <a:pt x="4457664" y="0"/>
                  </a:lnTo>
                  <a:cubicBezTo>
                    <a:pt x="4463819" y="0"/>
                    <a:pt x="4469722" y="2445"/>
                    <a:pt x="4474075" y="6797"/>
                  </a:cubicBezTo>
                  <a:cubicBezTo>
                    <a:pt x="4478427" y="11150"/>
                    <a:pt x="4480872" y="17053"/>
                    <a:pt x="4480872" y="23208"/>
                  </a:cubicBezTo>
                  <a:lnTo>
                    <a:pt x="4480872" y="2049814"/>
                  </a:lnTo>
                  <a:cubicBezTo>
                    <a:pt x="4480872" y="2055969"/>
                    <a:pt x="4478427" y="2061872"/>
                    <a:pt x="4474075" y="2066224"/>
                  </a:cubicBezTo>
                  <a:cubicBezTo>
                    <a:pt x="4469722" y="2070576"/>
                    <a:pt x="4463819" y="2073021"/>
                    <a:pt x="4457664" y="2073021"/>
                  </a:cubicBezTo>
                  <a:lnTo>
                    <a:pt x="23208" y="2073021"/>
                  </a:lnTo>
                  <a:cubicBezTo>
                    <a:pt x="17053" y="2073021"/>
                    <a:pt x="11150" y="2070576"/>
                    <a:pt x="6797" y="2066224"/>
                  </a:cubicBezTo>
                  <a:cubicBezTo>
                    <a:pt x="2445" y="2061872"/>
                    <a:pt x="0" y="2055969"/>
                    <a:pt x="0" y="2049814"/>
                  </a:cubicBezTo>
                  <a:lnTo>
                    <a:pt x="0" y="23208"/>
                  </a:lnTo>
                  <a:cubicBezTo>
                    <a:pt x="0" y="17053"/>
                    <a:pt x="2445" y="11150"/>
                    <a:pt x="6797" y="6797"/>
                  </a:cubicBezTo>
                  <a:cubicBezTo>
                    <a:pt x="11150" y="2445"/>
                    <a:pt x="17053" y="0"/>
                    <a:pt x="23208" y="0"/>
                  </a:cubicBezTo>
                  <a:close/>
                </a:path>
              </a:pathLst>
            </a:custGeom>
            <a:solidFill>
              <a:srgbClr val="F7E9E4"/>
            </a:solidFill>
            <a:ln w="85725" cap="rnd">
              <a:solidFill>
                <a:srgbClr val="000000"/>
              </a:solidFill>
              <a:prstDash val="solid"/>
              <a:round/>
            </a:ln>
          </p:spPr>
        </p:sp>
        <p:sp>
          <p:nvSpPr>
            <p:cNvPr id="6" name="TextBox 6"/>
            <p:cNvSpPr txBox="1"/>
            <p:nvPr/>
          </p:nvSpPr>
          <p:spPr>
            <a:xfrm>
              <a:off x="0" y="-47625"/>
              <a:ext cx="4480872" cy="2120646"/>
            </a:xfrm>
            <a:prstGeom prst="rect">
              <a:avLst/>
            </a:prstGeom>
          </p:spPr>
          <p:txBody>
            <a:bodyPr lIns="50800" tIns="50800" rIns="50800" bIns="50800" rtlCol="0" anchor="ctr"/>
            <a:lstStyle/>
            <a:p>
              <a:pPr algn="ctr">
                <a:lnSpc>
                  <a:spcPts val="2800"/>
                </a:lnSpc>
              </a:pPr>
              <a:endParaRPr/>
            </a:p>
          </p:txBody>
        </p:sp>
      </p:grpSp>
      <p:sp>
        <p:nvSpPr>
          <p:cNvPr id="7" name="TextBox 7"/>
          <p:cNvSpPr txBox="1"/>
          <p:nvPr/>
        </p:nvSpPr>
        <p:spPr>
          <a:xfrm>
            <a:off x="1028700" y="3461949"/>
            <a:ext cx="16176017" cy="4443984"/>
          </a:xfrm>
          <a:prstGeom prst="rect">
            <a:avLst/>
          </a:prstGeom>
        </p:spPr>
        <p:txBody>
          <a:bodyPr lIns="0" tIns="0" rIns="0" bIns="0" rtlCol="0" anchor="t">
            <a:spAutoFit/>
          </a:bodyPr>
          <a:lstStyle/>
          <a:p>
            <a:pPr marL="764288" lvl="1" indent="-382144" algn="l">
              <a:lnSpc>
                <a:spcPts val="4956"/>
              </a:lnSpc>
              <a:buAutoNum type="arabicPeriod"/>
            </a:pPr>
            <a:r>
              <a:rPr lang="en-US" sz="3540">
                <a:solidFill>
                  <a:srgbClr val="000000"/>
                </a:solidFill>
                <a:latin typeface="Times New Roman"/>
                <a:ea typeface="Times New Roman"/>
                <a:cs typeface="Times New Roman"/>
                <a:sym typeface="Times New Roman"/>
              </a:rPr>
              <a:t>Methods and materials for making and using transgenic dicamba-degrading organisms.</a:t>
            </a:r>
          </a:p>
          <a:p>
            <a:pPr marL="764288" lvl="1" indent="-382144" algn="l">
              <a:lnSpc>
                <a:spcPts val="4956"/>
              </a:lnSpc>
              <a:buFont typeface="Arial"/>
              <a:buChar char="•"/>
            </a:pPr>
            <a:r>
              <a:rPr lang="en-US" sz="3540" b="1">
                <a:solidFill>
                  <a:srgbClr val="000000"/>
                </a:solidFill>
                <a:latin typeface="Times New Roman Bold"/>
                <a:ea typeface="Times New Roman Bold"/>
                <a:cs typeface="Times New Roman Bold"/>
                <a:sym typeface="Times New Roman Bold"/>
              </a:rPr>
              <a:t>Patent Number:</a:t>
            </a:r>
            <a:r>
              <a:rPr lang="en-US" sz="3540">
                <a:solidFill>
                  <a:srgbClr val="000000"/>
                </a:solidFill>
                <a:latin typeface="Times New Roman"/>
                <a:ea typeface="Times New Roman"/>
                <a:cs typeface="Times New Roman"/>
                <a:sym typeface="Times New Roman"/>
              </a:rPr>
              <a:t> US20150368683A1</a:t>
            </a:r>
          </a:p>
          <a:p>
            <a:pPr algn="l">
              <a:lnSpc>
                <a:spcPts val="4956"/>
              </a:lnSpc>
            </a:pPr>
            <a:endParaRPr lang="en-US" sz="3540">
              <a:solidFill>
                <a:srgbClr val="000000"/>
              </a:solidFill>
              <a:latin typeface="Times New Roman"/>
              <a:ea typeface="Times New Roman"/>
              <a:cs typeface="Times New Roman"/>
              <a:sym typeface="Times New Roman"/>
            </a:endParaRPr>
          </a:p>
          <a:p>
            <a:pPr algn="l">
              <a:lnSpc>
                <a:spcPts val="4956"/>
              </a:lnSpc>
            </a:pPr>
            <a:r>
              <a:rPr lang="en-US" sz="3540">
                <a:solidFill>
                  <a:srgbClr val="000000"/>
                </a:solidFill>
                <a:latin typeface="Times New Roman"/>
                <a:ea typeface="Times New Roman"/>
                <a:cs typeface="Times New Roman"/>
                <a:sym typeface="Times New Roman"/>
              </a:rPr>
              <a:t>   2. CRISPR-Cas Systems and Methods for Altering Expression of Gene Products</a:t>
            </a:r>
          </a:p>
          <a:p>
            <a:pPr marL="764288" lvl="1" indent="-382144" algn="l">
              <a:lnSpc>
                <a:spcPts val="4956"/>
              </a:lnSpc>
              <a:buFont typeface="Arial"/>
              <a:buChar char="•"/>
            </a:pPr>
            <a:r>
              <a:rPr lang="en-US" sz="3540" b="1">
                <a:solidFill>
                  <a:srgbClr val="000000"/>
                </a:solidFill>
                <a:latin typeface="Times New Roman Bold"/>
                <a:ea typeface="Times New Roman Bold"/>
                <a:cs typeface="Times New Roman Bold"/>
                <a:sym typeface="Times New Roman Bold"/>
              </a:rPr>
              <a:t>Patent Number: </a:t>
            </a:r>
            <a:r>
              <a:rPr lang="en-US" sz="3540">
                <a:solidFill>
                  <a:srgbClr val="000000"/>
                </a:solidFill>
                <a:latin typeface="Times New Roman"/>
                <a:ea typeface="Times New Roman"/>
                <a:cs typeface="Times New Roman"/>
                <a:sym typeface="Times New Roman"/>
              </a:rPr>
              <a:t>US8697359B1</a:t>
            </a:r>
          </a:p>
          <a:p>
            <a:pPr algn="l">
              <a:lnSpc>
                <a:spcPts val="4956"/>
              </a:lnSpc>
            </a:pPr>
            <a:endParaRPr lang="en-US" sz="3540">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TextBox 2"/>
          <p:cNvSpPr txBox="1"/>
          <p:nvPr/>
        </p:nvSpPr>
        <p:spPr>
          <a:xfrm>
            <a:off x="1028700" y="140208"/>
            <a:ext cx="15128544" cy="1604778"/>
          </a:xfrm>
          <a:prstGeom prst="rect">
            <a:avLst/>
          </a:prstGeom>
        </p:spPr>
        <p:txBody>
          <a:bodyPr lIns="0" tIns="0" rIns="0" bIns="0" rtlCol="0" anchor="t">
            <a:spAutoFit/>
          </a:bodyPr>
          <a:lstStyle/>
          <a:p>
            <a:pPr algn="ctr">
              <a:lnSpc>
                <a:spcPts val="11843"/>
              </a:lnSpc>
            </a:pPr>
            <a:r>
              <a:rPr lang="en-US" sz="8399" b="1">
                <a:solidFill>
                  <a:srgbClr val="000000"/>
                </a:solidFill>
                <a:latin typeface="Times New Roman Bold"/>
                <a:ea typeface="Times New Roman Bold"/>
                <a:cs typeface="Times New Roman Bold"/>
                <a:sym typeface="Times New Roman Bold"/>
              </a:rPr>
              <a:t>Conclusion</a:t>
            </a:r>
          </a:p>
        </p:txBody>
      </p:sp>
      <p:sp>
        <p:nvSpPr>
          <p:cNvPr id="3" name="Freeform 3"/>
          <p:cNvSpPr/>
          <p:nvPr/>
        </p:nvSpPr>
        <p:spPr>
          <a:xfrm rot="-2564403">
            <a:off x="14695547" y="346555"/>
            <a:ext cx="3508356" cy="4158611"/>
          </a:xfrm>
          <a:custGeom>
            <a:avLst/>
            <a:gdLst/>
            <a:ahLst/>
            <a:cxnLst/>
            <a:rect l="l" t="t" r="r" b="b"/>
            <a:pathLst>
              <a:path w="3508356" h="4158611">
                <a:moveTo>
                  <a:pt x="0" y="0"/>
                </a:moveTo>
                <a:lnTo>
                  <a:pt x="3508356" y="0"/>
                </a:lnTo>
                <a:lnTo>
                  <a:pt x="3508356" y="4158611"/>
                </a:lnTo>
                <a:lnTo>
                  <a:pt x="0" y="41586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0" y="1930623"/>
            <a:ext cx="15996552" cy="7478490"/>
          </a:xfrm>
          <a:prstGeom prst="rect">
            <a:avLst/>
          </a:prstGeom>
        </p:spPr>
        <p:txBody>
          <a:bodyPr lIns="0" tIns="0" rIns="0" bIns="0" rtlCol="0" anchor="t">
            <a:spAutoFit/>
          </a:bodyPr>
          <a:lstStyle/>
          <a:p>
            <a:pPr marL="821160" lvl="1" indent="-410580" algn="l">
              <a:lnSpc>
                <a:spcPts val="5324"/>
              </a:lnSpc>
              <a:buFont typeface="Arial"/>
              <a:buChar char="•"/>
            </a:pPr>
            <a:r>
              <a:rPr lang="en-US" sz="3803">
                <a:solidFill>
                  <a:srgbClr val="FFFFFF"/>
                </a:solidFill>
                <a:latin typeface="Times New Roman"/>
                <a:ea typeface="Times New Roman"/>
                <a:cs typeface="Times New Roman"/>
                <a:sym typeface="Times New Roman"/>
              </a:rPr>
              <a:t>This project highlights the importance of mutation rate analysis in understanding gene stability across species. By leveraging computational models, we identified mutation rates and predicted gene resilience. </a:t>
            </a:r>
          </a:p>
          <a:p>
            <a:pPr algn="l">
              <a:lnSpc>
                <a:spcPts val="5324"/>
              </a:lnSpc>
            </a:pPr>
            <a:endParaRPr lang="en-US" sz="3803">
              <a:solidFill>
                <a:srgbClr val="FFFFFF"/>
              </a:solidFill>
              <a:latin typeface="Times New Roman"/>
              <a:ea typeface="Times New Roman"/>
              <a:cs typeface="Times New Roman"/>
              <a:sym typeface="Times New Roman"/>
            </a:endParaRPr>
          </a:p>
          <a:p>
            <a:pPr marL="821160" lvl="1" indent="-410580" algn="l">
              <a:lnSpc>
                <a:spcPts val="5324"/>
              </a:lnSpc>
              <a:buFont typeface="Arial"/>
              <a:buChar char="•"/>
            </a:pPr>
            <a:r>
              <a:rPr lang="en-US" sz="3803">
                <a:solidFill>
                  <a:srgbClr val="FFFFFF"/>
                </a:solidFill>
                <a:latin typeface="Times New Roman"/>
                <a:ea typeface="Times New Roman"/>
                <a:cs typeface="Times New Roman"/>
                <a:sym typeface="Times New Roman"/>
              </a:rPr>
              <a:t>Gene engineering techniques, such as CRISPR, to stabilize genes and minimize harmful mutations, with potential applications in medicine.</a:t>
            </a:r>
          </a:p>
          <a:p>
            <a:pPr algn="l">
              <a:lnSpc>
                <a:spcPts val="5324"/>
              </a:lnSpc>
            </a:pPr>
            <a:endParaRPr lang="en-US" sz="3803">
              <a:solidFill>
                <a:srgbClr val="FFFFFF"/>
              </a:solidFill>
              <a:latin typeface="Times New Roman"/>
              <a:ea typeface="Times New Roman"/>
              <a:cs typeface="Times New Roman"/>
              <a:sym typeface="Times New Roman"/>
            </a:endParaRPr>
          </a:p>
          <a:p>
            <a:pPr marL="821160" lvl="1" indent="-410580" algn="l">
              <a:lnSpc>
                <a:spcPts val="5324"/>
              </a:lnSpc>
              <a:buFont typeface="Arial"/>
              <a:buChar char="•"/>
            </a:pPr>
            <a:r>
              <a:rPr lang="en-US" sz="3803">
                <a:solidFill>
                  <a:srgbClr val="FFFFFF"/>
                </a:solidFill>
                <a:latin typeface="Times New Roman"/>
                <a:ea typeface="Times New Roman"/>
                <a:cs typeface="Times New Roman"/>
                <a:sym typeface="Times New Roman"/>
              </a:rPr>
              <a:t>Ethical considerations remain crucial, ensuring responsible use of genetic modifications while addressing concerns related to unintended consequences and biodiversity impact. This project offers insights into evolutionary biology and future genetic innovations.</a:t>
            </a:r>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Freeform 2"/>
          <p:cNvSpPr/>
          <p:nvPr/>
        </p:nvSpPr>
        <p:spPr>
          <a:xfrm>
            <a:off x="0" y="6172200"/>
            <a:ext cx="4666268" cy="4114800"/>
          </a:xfrm>
          <a:custGeom>
            <a:avLst/>
            <a:gdLst/>
            <a:ahLst/>
            <a:cxnLst/>
            <a:rect l="l" t="t" r="r" b="b"/>
            <a:pathLst>
              <a:path w="4666268" h="4114800">
                <a:moveTo>
                  <a:pt x="0" y="0"/>
                </a:moveTo>
                <a:lnTo>
                  <a:pt x="4666268" y="0"/>
                </a:lnTo>
                <a:lnTo>
                  <a:pt x="46662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157708" y="2975153"/>
            <a:ext cx="13546108" cy="4353181"/>
          </a:xfrm>
          <a:prstGeom prst="rect">
            <a:avLst/>
          </a:prstGeom>
        </p:spPr>
        <p:txBody>
          <a:bodyPr lIns="0" tIns="0" rIns="0" bIns="0" rtlCol="0" anchor="t">
            <a:spAutoFit/>
          </a:bodyPr>
          <a:lstStyle/>
          <a:p>
            <a:pPr algn="ctr">
              <a:lnSpc>
                <a:spcPts val="16735"/>
              </a:lnSpc>
            </a:pPr>
            <a:r>
              <a:rPr lang="en-US" sz="16735" spc="1238">
                <a:solidFill>
                  <a:srgbClr val="000000"/>
                </a:solidFill>
                <a:latin typeface="Alice Bold"/>
                <a:ea typeface="Alice Bold"/>
                <a:cs typeface="Alice Bold"/>
                <a:sym typeface="Alice Bold"/>
              </a:rPr>
              <a:t>THANK YOU!</a:t>
            </a:r>
          </a:p>
        </p:txBody>
      </p:sp>
      <p:sp>
        <p:nvSpPr>
          <p:cNvPr id="4" name="Freeform 4"/>
          <p:cNvSpPr/>
          <p:nvPr/>
        </p:nvSpPr>
        <p:spPr>
          <a:xfrm>
            <a:off x="13370681" y="151339"/>
            <a:ext cx="4666268" cy="4114800"/>
          </a:xfrm>
          <a:custGeom>
            <a:avLst/>
            <a:gdLst/>
            <a:ahLst/>
            <a:cxnLst/>
            <a:rect l="l" t="t" r="r" b="b"/>
            <a:pathLst>
              <a:path w="4666268" h="4114800">
                <a:moveTo>
                  <a:pt x="0" y="0"/>
                </a:moveTo>
                <a:lnTo>
                  <a:pt x="4666268" y="0"/>
                </a:lnTo>
                <a:lnTo>
                  <a:pt x="46662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13621732" y="5877851"/>
            <a:ext cx="4666268" cy="4114800"/>
          </a:xfrm>
          <a:custGeom>
            <a:avLst/>
            <a:gdLst/>
            <a:ahLst/>
            <a:cxnLst/>
            <a:rect l="l" t="t" r="r" b="b"/>
            <a:pathLst>
              <a:path w="4666268" h="4114800">
                <a:moveTo>
                  <a:pt x="0" y="0"/>
                </a:moveTo>
                <a:lnTo>
                  <a:pt x="4666268" y="0"/>
                </a:lnTo>
                <a:lnTo>
                  <a:pt x="46662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32093" y="151339"/>
            <a:ext cx="4666268" cy="4114800"/>
          </a:xfrm>
          <a:custGeom>
            <a:avLst/>
            <a:gdLst/>
            <a:ahLst/>
            <a:cxnLst/>
            <a:rect l="l" t="t" r="r" b="b"/>
            <a:pathLst>
              <a:path w="4666268" h="4114800">
                <a:moveTo>
                  <a:pt x="0" y="0"/>
                </a:moveTo>
                <a:lnTo>
                  <a:pt x="4666268" y="0"/>
                </a:lnTo>
                <a:lnTo>
                  <a:pt x="46662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TextBox 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grpSp>
        <p:nvGrpSpPr>
          <p:cNvPr id="3" name="Group 3"/>
          <p:cNvGrpSpPr/>
          <p:nvPr/>
        </p:nvGrpSpPr>
        <p:grpSpPr>
          <a:xfrm>
            <a:off x="4280143" y="-1789980"/>
            <a:ext cx="9727714" cy="3295665"/>
            <a:chOff x="0" y="0"/>
            <a:chExt cx="2562032" cy="867994"/>
          </a:xfrm>
        </p:grpSpPr>
        <p:sp>
          <p:nvSpPr>
            <p:cNvPr id="4" name="Freeform 4"/>
            <p:cNvSpPr/>
            <p:nvPr/>
          </p:nvSpPr>
          <p:spPr>
            <a:xfrm>
              <a:off x="0" y="0"/>
              <a:ext cx="2562032" cy="867994"/>
            </a:xfrm>
            <a:custGeom>
              <a:avLst/>
              <a:gdLst/>
              <a:ahLst/>
              <a:cxnLst/>
              <a:rect l="l" t="t" r="r" b="b"/>
              <a:pathLst>
                <a:path w="2562032" h="867994">
                  <a:moveTo>
                    <a:pt x="40589" y="0"/>
                  </a:moveTo>
                  <a:lnTo>
                    <a:pt x="2521443" y="0"/>
                  </a:lnTo>
                  <a:cubicBezTo>
                    <a:pt x="2543859" y="0"/>
                    <a:pt x="2562032" y="18172"/>
                    <a:pt x="2562032" y="40589"/>
                  </a:cubicBezTo>
                  <a:lnTo>
                    <a:pt x="2562032" y="827405"/>
                  </a:lnTo>
                  <a:cubicBezTo>
                    <a:pt x="2562032" y="849822"/>
                    <a:pt x="2543859" y="867994"/>
                    <a:pt x="2521443" y="867994"/>
                  </a:cubicBezTo>
                  <a:lnTo>
                    <a:pt x="40589" y="867994"/>
                  </a:lnTo>
                  <a:cubicBezTo>
                    <a:pt x="18172" y="867994"/>
                    <a:pt x="0" y="849822"/>
                    <a:pt x="0" y="827405"/>
                  </a:cubicBezTo>
                  <a:lnTo>
                    <a:pt x="0" y="40589"/>
                  </a:lnTo>
                  <a:cubicBezTo>
                    <a:pt x="0" y="18172"/>
                    <a:pt x="18172" y="0"/>
                    <a:pt x="40589" y="0"/>
                  </a:cubicBezTo>
                  <a:close/>
                </a:path>
              </a:pathLst>
            </a:custGeom>
            <a:solidFill>
              <a:srgbClr val="FFDE59"/>
            </a:solidFill>
            <a:ln w="66675" cap="rnd">
              <a:solidFill>
                <a:srgbClr val="000000"/>
              </a:solidFill>
              <a:prstDash val="solid"/>
              <a:round/>
            </a:ln>
          </p:spPr>
        </p:sp>
        <p:sp>
          <p:nvSpPr>
            <p:cNvPr id="5" name="TextBox 5"/>
            <p:cNvSpPr txBox="1"/>
            <p:nvPr/>
          </p:nvSpPr>
          <p:spPr>
            <a:xfrm>
              <a:off x="0" y="-38100"/>
              <a:ext cx="2562032" cy="906094"/>
            </a:xfrm>
            <a:prstGeom prst="rect">
              <a:avLst/>
            </a:prstGeom>
          </p:spPr>
          <p:txBody>
            <a:bodyPr lIns="50800" tIns="50800" rIns="50800" bIns="50800" rtlCol="0" anchor="ctr"/>
            <a:lstStyle/>
            <a:p>
              <a:pPr algn="ctr">
                <a:lnSpc>
                  <a:spcPts val="2660"/>
                </a:lnSpc>
              </a:pPr>
              <a:endParaRPr/>
            </a:p>
          </p:txBody>
        </p:sp>
      </p:grpSp>
      <p:sp>
        <p:nvSpPr>
          <p:cNvPr id="6" name="TextBox 6"/>
          <p:cNvSpPr txBox="1"/>
          <p:nvPr/>
        </p:nvSpPr>
        <p:spPr>
          <a:xfrm>
            <a:off x="5667524" y="-73870"/>
            <a:ext cx="6952952" cy="1251110"/>
          </a:xfrm>
          <a:prstGeom prst="rect">
            <a:avLst/>
          </a:prstGeom>
        </p:spPr>
        <p:txBody>
          <a:bodyPr lIns="0" tIns="0" rIns="0" bIns="0" rtlCol="0" anchor="t">
            <a:spAutoFit/>
          </a:bodyPr>
          <a:lstStyle/>
          <a:p>
            <a:pPr algn="ctr">
              <a:lnSpc>
                <a:spcPts val="9266"/>
              </a:lnSpc>
              <a:spcBef>
                <a:spcPct val="0"/>
              </a:spcBef>
            </a:pPr>
            <a:r>
              <a:rPr lang="en-US" sz="6618" b="1">
                <a:solidFill>
                  <a:srgbClr val="000000"/>
                </a:solidFill>
                <a:latin typeface="Times New Roman Bold"/>
                <a:ea typeface="Times New Roman Bold"/>
                <a:cs typeface="Times New Roman Bold"/>
                <a:sym typeface="Times New Roman Bold"/>
              </a:rPr>
              <a:t>INTRODUCTION</a:t>
            </a:r>
          </a:p>
        </p:txBody>
      </p:sp>
      <p:sp>
        <p:nvSpPr>
          <p:cNvPr id="7" name="TextBox 7"/>
          <p:cNvSpPr txBox="1"/>
          <p:nvPr/>
        </p:nvSpPr>
        <p:spPr>
          <a:xfrm>
            <a:off x="0" y="2580825"/>
            <a:ext cx="18288000" cy="5917838"/>
          </a:xfrm>
          <a:prstGeom prst="rect">
            <a:avLst/>
          </a:prstGeom>
        </p:spPr>
        <p:txBody>
          <a:bodyPr lIns="0" tIns="0" rIns="0" bIns="0" rtlCol="0" anchor="t">
            <a:spAutoFit/>
          </a:bodyPr>
          <a:lstStyle/>
          <a:p>
            <a:pPr marL="727385" lvl="1" indent="-363692" algn="l">
              <a:lnSpc>
                <a:spcPts val="4716"/>
              </a:lnSpc>
              <a:buFont typeface="Arial"/>
              <a:buChar char="•"/>
            </a:pPr>
            <a:r>
              <a:rPr lang="en-US" sz="3369">
                <a:solidFill>
                  <a:srgbClr val="FFFFFF"/>
                </a:solidFill>
                <a:latin typeface="Canva Sans"/>
                <a:ea typeface="Canva Sans"/>
                <a:cs typeface="Canva Sans"/>
                <a:sym typeface="Canva Sans"/>
              </a:rPr>
              <a:t>Mutation rates influence gene stability, evolution, and genetic diversity.</a:t>
            </a:r>
          </a:p>
          <a:p>
            <a:pPr algn="l">
              <a:lnSpc>
                <a:spcPts val="4716"/>
              </a:lnSpc>
            </a:pPr>
            <a:endParaRPr lang="en-US" sz="3369">
              <a:solidFill>
                <a:srgbClr val="FFFFFF"/>
              </a:solidFill>
              <a:latin typeface="Canva Sans"/>
              <a:ea typeface="Canva Sans"/>
              <a:cs typeface="Canva Sans"/>
              <a:sym typeface="Canva Sans"/>
            </a:endParaRPr>
          </a:p>
          <a:p>
            <a:pPr marL="727385" lvl="1" indent="-363692" algn="l">
              <a:lnSpc>
                <a:spcPts val="4716"/>
              </a:lnSpc>
              <a:buFont typeface="Arial"/>
              <a:buChar char="•"/>
            </a:pPr>
            <a:r>
              <a:rPr lang="en-US" sz="3369">
                <a:solidFill>
                  <a:srgbClr val="FFFFFF"/>
                </a:solidFill>
                <a:latin typeface="Canva Sans"/>
                <a:ea typeface="Canva Sans"/>
                <a:cs typeface="Canva Sans"/>
                <a:sym typeface="Canva Sans"/>
              </a:rPr>
              <a:t>High mutation rates can lead to genetic disorders and reduced gene functionality.</a:t>
            </a:r>
          </a:p>
          <a:p>
            <a:pPr algn="l">
              <a:lnSpc>
                <a:spcPts val="4716"/>
              </a:lnSpc>
            </a:pPr>
            <a:endParaRPr lang="en-US" sz="3369">
              <a:solidFill>
                <a:srgbClr val="FFFFFF"/>
              </a:solidFill>
              <a:latin typeface="Canva Sans"/>
              <a:ea typeface="Canva Sans"/>
              <a:cs typeface="Canva Sans"/>
              <a:sym typeface="Canva Sans"/>
            </a:endParaRPr>
          </a:p>
          <a:p>
            <a:pPr marL="727385" lvl="1" indent="-363692" algn="l">
              <a:lnSpc>
                <a:spcPts val="4716"/>
              </a:lnSpc>
              <a:buFont typeface="Arial"/>
              <a:buChar char="•"/>
            </a:pPr>
            <a:r>
              <a:rPr lang="en-US" sz="3369">
                <a:solidFill>
                  <a:srgbClr val="FFFFFF"/>
                </a:solidFill>
                <a:latin typeface="Canva Sans"/>
                <a:ea typeface="Canva Sans"/>
                <a:cs typeface="Canva Sans"/>
                <a:sym typeface="Canva Sans"/>
              </a:rPr>
              <a:t>Understanding mutation patterns helps predict gene stability.</a:t>
            </a:r>
          </a:p>
          <a:p>
            <a:pPr algn="l">
              <a:lnSpc>
                <a:spcPts val="4716"/>
              </a:lnSpc>
            </a:pPr>
            <a:endParaRPr lang="en-US" sz="3369">
              <a:solidFill>
                <a:srgbClr val="FFFFFF"/>
              </a:solidFill>
              <a:latin typeface="Canva Sans"/>
              <a:ea typeface="Canva Sans"/>
              <a:cs typeface="Canva Sans"/>
              <a:sym typeface="Canva Sans"/>
            </a:endParaRPr>
          </a:p>
          <a:p>
            <a:pPr marL="727385" lvl="1" indent="-363692" algn="l">
              <a:lnSpc>
                <a:spcPts val="4716"/>
              </a:lnSpc>
              <a:buFont typeface="Arial"/>
              <a:buChar char="•"/>
            </a:pPr>
            <a:r>
              <a:rPr lang="en-US" sz="3369">
                <a:solidFill>
                  <a:srgbClr val="FFFFFF"/>
                </a:solidFill>
                <a:latin typeface="Canva Sans"/>
                <a:ea typeface="Canva Sans"/>
                <a:cs typeface="Canva Sans"/>
                <a:sym typeface="Canva Sans"/>
              </a:rPr>
              <a:t>Ethical considerations are integral to gene engineering, ensuring responsible use of technologies like CRISPR (Clustered Regularly Interspaced Short Palindromic Repeats) to balance innovation with potential societal and environmental impacts.</a:t>
            </a:r>
          </a:p>
          <a:p>
            <a:pPr algn="l">
              <a:lnSpc>
                <a:spcPts val="4716"/>
              </a:lnSpc>
              <a:spcBef>
                <a:spcPct val="0"/>
              </a:spcBef>
            </a:pPr>
            <a:endParaRPr lang="en-US" sz="3369">
              <a:solidFill>
                <a:srgbClr val="FFFFFF"/>
              </a:solidFill>
              <a:latin typeface="Canva Sans"/>
              <a:ea typeface="Canva Sans"/>
              <a:cs typeface="Canva Sans"/>
              <a:sym typeface="Canv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TextBox 2"/>
          <p:cNvSpPr txBox="1"/>
          <p:nvPr/>
        </p:nvSpPr>
        <p:spPr>
          <a:xfrm>
            <a:off x="-4534361" y="338612"/>
            <a:ext cx="14898504" cy="1876258"/>
          </a:xfrm>
          <a:prstGeom prst="rect">
            <a:avLst/>
          </a:prstGeom>
        </p:spPr>
        <p:txBody>
          <a:bodyPr lIns="0" tIns="0" rIns="0" bIns="0" rtlCol="0" anchor="t">
            <a:spAutoFit/>
          </a:bodyPr>
          <a:lstStyle/>
          <a:p>
            <a:pPr algn="ctr">
              <a:lnSpc>
                <a:spcPts val="6808"/>
              </a:lnSpc>
            </a:pPr>
            <a:r>
              <a:rPr lang="en-US" sz="6609" b="1">
                <a:solidFill>
                  <a:srgbClr val="000000"/>
                </a:solidFill>
                <a:latin typeface="Times New Roman Bold"/>
                <a:ea typeface="Times New Roman Bold"/>
                <a:cs typeface="Times New Roman Bold"/>
                <a:sym typeface="Times New Roman Bold"/>
              </a:rPr>
              <a:t>OBJECTIVE</a:t>
            </a:r>
          </a:p>
          <a:p>
            <a:pPr algn="ctr">
              <a:lnSpc>
                <a:spcPts val="6808"/>
              </a:lnSpc>
            </a:pPr>
            <a:endParaRPr lang="en-US" sz="6609" b="1">
              <a:solidFill>
                <a:srgbClr val="000000"/>
              </a:solidFill>
              <a:latin typeface="Times New Roman Bold"/>
              <a:ea typeface="Times New Roman Bold"/>
              <a:cs typeface="Times New Roman Bold"/>
              <a:sym typeface="Times New Roman Bold"/>
            </a:endParaRPr>
          </a:p>
        </p:txBody>
      </p:sp>
      <p:sp>
        <p:nvSpPr>
          <p:cNvPr id="3" name="TextBox 3"/>
          <p:cNvSpPr txBox="1"/>
          <p:nvPr/>
        </p:nvSpPr>
        <p:spPr>
          <a:xfrm>
            <a:off x="-379681" y="1725562"/>
            <a:ext cx="9775849" cy="6777378"/>
          </a:xfrm>
          <a:prstGeom prst="rect">
            <a:avLst/>
          </a:prstGeom>
        </p:spPr>
        <p:txBody>
          <a:bodyPr lIns="0" tIns="0" rIns="0" bIns="0" rtlCol="0" anchor="t">
            <a:spAutoFit/>
          </a:bodyPr>
          <a:lstStyle/>
          <a:p>
            <a:pPr marL="1100185" lvl="1" indent="-550092" algn="l">
              <a:lnSpc>
                <a:spcPts val="7134"/>
              </a:lnSpc>
              <a:buFont typeface="Arial"/>
              <a:buChar char="•"/>
            </a:pPr>
            <a:r>
              <a:rPr lang="en-US" sz="5095">
                <a:solidFill>
                  <a:srgbClr val="FFFFFF"/>
                </a:solidFill>
                <a:latin typeface="Times New Roman"/>
                <a:ea typeface="Times New Roman"/>
                <a:cs typeface="Times New Roman"/>
                <a:sym typeface="Times New Roman"/>
              </a:rPr>
              <a:t>To compare the mutation rates among 15 different species of mitochondrial gene. </a:t>
            </a:r>
          </a:p>
          <a:p>
            <a:pPr algn="l">
              <a:lnSpc>
                <a:spcPts val="7414"/>
              </a:lnSpc>
            </a:pPr>
            <a:endParaRPr lang="en-US" sz="5095">
              <a:solidFill>
                <a:srgbClr val="FFFFFF"/>
              </a:solidFill>
              <a:latin typeface="Times New Roman"/>
              <a:ea typeface="Times New Roman"/>
              <a:cs typeface="Times New Roman"/>
              <a:sym typeface="Times New Roman"/>
            </a:endParaRPr>
          </a:p>
          <a:p>
            <a:pPr marL="1035416" lvl="1" indent="-517708" algn="l">
              <a:lnSpc>
                <a:spcPts val="6714"/>
              </a:lnSpc>
              <a:buFont typeface="Arial"/>
              <a:buChar char="•"/>
            </a:pPr>
            <a:r>
              <a:rPr lang="en-US" sz="4795">
                <a:solidFill>
                  <a:srgbClr val="FFFFFF"/>
                </a:solidFill>
                <a:latin typeface="Times New Roman"/>
                <a:ea typeface="Times New Roman"/>
                <a:cs typeface="Times New Roman"/>
                <a:sym typeface="Times New Roman"/>
              </a:rPr>
              <a:t>To identify unstable genes and perform gene editing to enhance stability.</a:t>
            </a:r>
          </a:p>
          <a:p>
            <a:pPr algn="ctr">
              <a:lnSpc>
                <a:spcPts val="3853"/>
              </a:lnSpc>
              <a:spcBef>
                <a:spcPct val="0"/>
              </a:spcBef>
            </a:pPr>
            <a:endParaRPr lang="en-US" sz="4795">
              <a:solidFill>
                <a:srgbClr val="FFFFFF"/>
              </a:solidFill>
              <a:latin typeface="Times New Roman"/>
              <a:ea typeface="Times New Roman"/>
              <a:cs typeface="Times New Roman"/>
              <a:sym typeface="Times New Roman"/>
            </a:endParaRPr>
          </a:p>
        </p:txBody>
      </p:sp>
      <p:sp>
        <p:nvSpPr>
          <p:cNvPr id="4" name="TextBox 4"/>
          <p:cNvSpPr txBox="1"/>
          <p:nvPr/>
        </p:nvSpPr>
        <p:spPr>
          <a:xfrm>
            <a:off x="17645720" y="8909050"/>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
        <p:nvSpPr>
          <p:cNvPr id="5" name="Freeform 5"/>
          <p:cNvSpPr/>
          <p:nvPr/>
        </p:nvSpPr>
        <p:spPr>
          <a:xfrm>
            <a:off x="9607248" y="1624644"/>
            <a:ext cx="8185811" cy="6123260"/>
          </a:xfrm>
          <a:custGeom>
            <a:avLst/>
            <a:gdLst/>
            <a:ahLst/>
            <a:cxnLst/>
            <a:rect l="l" t="t" r="r" b="b"/>
            <a:pathLst>
              <a:path w="8185811" h="6123260">
                <a:moveTo>
                  <a:pt x="0" y="0"/>
                </a:moveTo>
                <a:lnTo>
                  <a:pt x="8185812" y="0"/>
                </a:lnTo>
                <a:lnTo>
                  <a:pt x="8185812" y="6123261"/>
                </a:lnTo>
                <a:lnTo>
                  <a:pt x="0" y="6123261"/>
                </a:lnTo>
                <a:lnTo>
                  <a:pt x="0" y="0"/>
                </a:lnTo>
                <a:close/>
              </a:path>
            </a:pathLst>
          </a:custGeom>
          <a:blipFill>
            <a:blip r:embed="rId2"/>
            <a:stretch>
              <a:fillRect r="-3068"/>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Freeform 2"/>
          <p:cNvSpPr/>
          <p:nvPr/>
        </p:nvSpPr>
        <p:spPr>
          <a:xfrm>
            <a:off x="12779889" y="-1071251"/>
            <a:ext cx="6198815" cy="5747992"/>
          </a:xfrm>
          <a:custGeom>
            <a:avLst/>
            <a:gdLst/>
            <a:ahLst/>
            <a:cxnLst/>
            <a:rect l="l" t="t" r="r" b="b"/>
            <a:pathLst>
              <a:path w="6198815" h="5747992">
                <a:moveTo>
                  <a:pt x="0" y="0"/>
                </a:moveTo>
                <a:lnTo>
                  <a:pt x="6198815" y="0"/>
                </a:lnTo>
                <a:lnTo>
                  <a:pt x="6198815" y="5747992"/>
                </a:lnTo>
                <a:lnTo>
                  <a:pt x="0" y="57479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1193" y="176212"/>
            <a:ext cx="9769607" cy="1235275"/>
          </a:xfrm>
          <a:prstGeom prst="rect">
            <a:avLst/>
          </a:prstGeom>
        </p:spPr>
        <p:txBody>
          <a:bodyPr wrap="square" lIns="0" tIns="0" rIns="0" bIns="0" rtlCol="0" anchor="t">
            <a:spAutoFit/>
          </a:bodyPr>
          <a:lstStyle/>
          <a:p>
            <a:pPr algn="l">
              <a:lnSpc>
                <a:spcPts val="10499"/>
              </a:lnSpc>
            </a:pPr>
            <a:r>
              <a:rPr lang="en-US" sz="7499" b="1" dirty="0">
                <a:solidFill>
                  <a:srgbClr val="000000"/>
                </a:solidFill>
                <a:latin typeface="Times New Roman Bold"/>
                <a:ea typeface="Times New Roman Bold"/>
                <a:cs typeface="Times New Roman Bold"/>
                <a:sym typeface="Times New Roman Bold"/>
              </a:rPr>
              <a:t>Expected Outcomes</a:t>
            </a:r>
          </a:p>
        </p:txBody>
      </p:sp>
      <p:sp>
        <p:nvSpPr>
          <p:cNvPr id="4" name="TextBox 4"/>
          <p:cNvSpPr txBox="1"/>
          <p:nvPr/>
        </p:nvSpPr>
        <p:spPr>
          <a:xfrm>
            <a:off x="0" y="1996338"/>
            <a:ext cx="15879296" cy="8837333"/>
          </a:xfrm>
          <a:prstGeom prst="rect">
            <a:avLst/>
          </a:prstGeom>
        </p:spPr>
        <p:txBody>
          <a:bodyPr lIns="0" tIns="0" rIns="0" bIns="0" rtlCol="0" anchor="t">
            <a:spAutoFit/>
          </a:bodyPr>
          <a:lstStyle/>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Accurate Mutation Rate Analysis.</a:t>
            </a:r>
          </a:p>
          <a:p>
            <a:pPr algn="l">
              <a:lnSpc>
                <a:spcPts val="5352"/>
              </a:lnSpc>
            </a:pPr>
            <a:endParaRPr lang="en-US" sz="3823">
              <a:solidFill>
                <a:srgbClr val="FFFFFF"/>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Accurate Evolutionary Rate Analysis.</a:t>
            </a:r>
          </a:p>
          <a:p>
            <a:pPr algn="l">
              <a:lnSpc>
                <a:spcPts val="5352"/>
              </a:lnSpc>
            </a:pPr>
            <a:endParaRPr lang="en-US" sz="3823">
              <a:solidFill>
                <a:srgbClr val="FFFFFF"/>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Predicting the Stability of Gene Sequences</a:t>
            </a:r>
          </a:p>
          <a:p>
            <a:pPr algn="l">
              <a:lnSpc>
                <a:spcPts val="5352"/>
              </a:lnSpc>
            </a:pPr>
            <a:endParaRPr lang="en-US" sz="3823">
              <a:solidFill>
                <a:srgbClr val="FFFFFF"/>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Effective Gene Engineering Strategies.</a:t>
            </a:r>
          </a:p>
          <a:p>
            <a:pPr algn="l">
              <a:lnSpc>
                <a:spcPts val="5352"/>
              </a:lnSpc>
            </a:pPr>
            <a:endParaRPr lang="en-US" sz="3823">
              <a:solidFill>
                <a:srgbClr val="FFFFFF"/>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Cross-Species Comparative Insights.</a:t>
            </a:r>
          </a:p>
          <a:p>
            <a:pPr algn="l">
              <a:lnSpc>
                <a:spcPts val="5352"/>
              </a:lnSpc>
            </a:pPr>
            <a:endParaRPr lang="en-US" sz="3823">
              <a:solidFill>
                <a:srgbClr val="FFFFFF"/>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a:solidFill>
                  <a:srgbClr val="FFFFFF"/>
                </a:solidFill>
                <a:latin typeface="Times New Roman"/>
                <a:ea typeface="Times New Roman"/>
                <a:cs typeface="Times New Roman"/>
                <a:sym typeface="Times New Roman"/>
              </a:rPr>
              <a:t>Ethical and Regulatory Considerations.</a:t>
            </a:r>
          </a:p>
          <a:p>
            <a:pPr algn="l">
              <a:lnSpc>
                <a:spcPts val="5352"/>
              </a:lnSpc>
            </a:pPr>
            <a:endParaRPr lang="en-US" sz="3823">
              <a:solidFill>
                <a:srgbClr val="FFFFFF"/>
              </a:solidFill>
              <a:latin typeface="Times New Roman"/>
              <a:ea typeface="Times New Roman"/>
              <a:cs typeface="Times New Roman"/>
              <a:sym typeface="Times New Roman"/>
            </a:endParaRPr>
          </a:p>
          <a:p>
            <a:pPr algn="l">
              <a:lnSpc>
                <a:spcPts val="5352"/>
              </a:lnSpc>
            </a:pPr>
            <a:endParaRPr lang="en-US" sz="3823">
              <a:solidFill>
                <a:srgbClr val="FFFFFF"/>
              </a:solidFill>
              <a:latin typeface="Times New Roman"/>
              <a:ea typeface="Times New Roman"/>
              <a:cs typeface="Times New Roman"/>
              <a:sym typeface="Times New Roman"/>
            </a:endParaRPr>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Freeform 2"/>
          <p:cNvSpPr/>
          <p:nvPr/>
        </p:nvSpPr>
        <p:spPr>
          <a:xfrm>
            <a:off x="1682217" y="0"/>
            <a:ext cx="15202389" cy="10287000"/>
          </a:xfrm>
          <a:custGeom>
            <a:avLst/>
            <a:gdLst/>
            <a:ahLst/>
            <a:cxnLst/>
            <a:rect l="l" t="t" r="r" b="b"/>
            <a:pathLst>
              <a:path w="15202389" h="10287000">
                <a:moveTo>
                  <a:pt x="0" y="0"/>
                </a:moveTo>
                <a:lnTo>
                  <a:pt x="15202389" y="0"/>
                </a:lnTo>
                <a:lnTo>
                  <a:pt x="15202389" y="10287000"/>
                </a:lnTo>
                <a:lnTo>
                  <a:pt x="0" y="10287000"/>
                </a:lnTo>
                <a:lnTo>
                  <a:pt x="0" y="0"/>
                </a:lnTo>
                <a:close/>
              </a:path>
            </a:pathLst>
          </a:custGeom>
          <a:blipFill>
            <a:blip r:embed="rId2"/>
            <a:stretch>
              <a:fillRect l="-10770" t="-1155" b="-1155"/>
            </a:stretch>
          </a:blipFill>
        </p:spPr>
      </p:sp>
      <p:sp>
        <p:nvSpPr>
          <p:cNvPr id="3" name="TextBox 3"/>
          <p:cNvSpPr txBox="1"/>
          <p:nvPr/>
        </p:nvSpPr>
        <p:spPr>
          <a:xfrm>
            <a:off x="17890261" y="9661361"/>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grpSp>
        <p:nvGrpSpPr>
          <p:cNvPr id="2" name="Group 2"/>
          <p:cNvGrpSpPr/>
          <p:nvPr/>
        </p:nvGrpSpPr>
        <p:grpSpPr>
          <a:xfrm>
            <a:off x="4280143" y="-1789980"/>
            <a:ext cx="9727714" cy="3295665"/>
            <a:chOff x="0" y="0"/>
            <a:chExt cx="2562032" cy="867994"/>
          </a:xfrm>
        </p:grpSpPr>
        <p:sp>
          <p:nvSpPr>
            <p:cNvPr id="3" name="Freeform 3"/>
            <p:cNvSpPr/>
            <p:nvPr/>
          </p:nvSpPr>
          <p:spPr>
            <a:xfrm>
              <a:off x="0" y="0"/>
              <a:ext cx="2562032" cy="867994"/>
            </a:xfrm>
            <a:custGeom>
              <a:avLst/>
              <a:gdLst/>
              <a:ahLst/>
              <a:cxnLst/>
              <a:rect l="l" t="t" r="r" b="b"/>
              <a:pathLst>
                <a:path w="2562032" h="867994">
                  <a:moveTo>
                    <a:pt x="40589" y="0"/>
                  </a:moveTo>
                  <a:lnTo>
                    <a:pt x="2521443" y="0"/>
                  </a:lnTo>
                  <a:cubicBezTo>
                    <a:pt x="2543859" y="0"/>
                    <a:pt x="2562032" y="18172"/>
                    <a:pt x="2562032" y="40589"/>
                  </a:cubicBezTo>
                  <a:lnTo>
                    <a:pt x="2562032" y="827405"/>
                  </a:lnTo>
                  <a:cubicBezTo>
                    <a:pt x="2562032" y="849822"/>
                    <a:pt x="2543859" y="867994"/>
                    <a:pt x="2521443" y="867994"/>
                  </a:cubicBezTo>
                  <a:lnTo>
                    <a:pt x="40589" y="867994"/>
                  </a:lnTo>
                  <a:cubicBezTo>
                    <a:pt x="18172" y="867994"/>
                    <a:pt x="0" y="849822"/>
                    <a:pt x="0" y="827405"/>
                  </a:cubicBezTo>
                  <a:lnTo>
                    <a:pt x="0" y="40589"/>
                  </a:lnTo>
                  <a:cubicBezTo>
                    <a:pt x="0" y="18172"/>
                    <a:pt x="18172" y="0"/>
                    <a:pt x="40589" y="0"/>
                  </a:cubicBezTo>
                  <a:close/>
                </a:path>
              </a:pathLst>
            </a:custGeom>
            <a:solidFill>
              <a:srgbClr val="FFDE59"/>
            </a:solidFill>
            <a:ln w="66675" cap="rnd">
              <a:solidFill>
                <a:srgbClr val="000000"/>
              </a:solidFill>
              <a:prstDash val="solid"/>
              <a:round/>
            </a:ln>
          </p:spPr>
        </p:sp>
        <p:sp>
          <p:nvSpPr>
            <p:cNvPr id="4" name="TextBox 4"/>
            <p:cNvSpPr txBox="1"/>
            <p:nvPr/>
          </p:nvSpPr>
          <p:spPr>
            <a:xfrm>
              <a:off x="0" y="-38100"/>
              <a:ext cx="2562032" cy="906094"/>
            </a:xfrm>
            <a:prstGeom prst="rect">
              <a:avLst/>
            </a:prstGeom>
          </p:spPr>
          <p:txBody>
            <a:bodyPr lIns="50800" tIns="50800" rIns="50800" bIns="50800" rtlCol="0" anchor="ctr"/>
            <a:lstStyle/>
            <a:p>
              <a:pPr algn="ctr">
                <a:lnSpc>
                  <a:spcPts val="2660"/>
                </a:lnSpc>
              </a:pPr>
              <a:endParaRPr/>
            </a:p>
          </p:txBody>
        </p:sp>
      </p:grpSp>
      <p:sp>
        <p:nvSpPr>
          <p:cNvPr id="5" name="Freeform 5"/>
          <p:cNvSpPr/>
          <p:nvPr/>
        </p:nvSpPr>
        <p:spPr>
          <a:xfrm>
            <a:off x="449413" y="1965157"/>
            <a:ext cx="17408224" cy="7692268"/>
          </a:xfrm>
          <a:custGeom>
            <a:avLst/>
            <a:gdLst/>
            <a:ahLst/>
            <a:cxnLst/>
            <a:rect l="l" t="t" r="r" b="b"/>
            <a:pathLst>
              <a:path w="17408224" h="7692268">
                <a:moveTo>
                  <a:pt x="0" y="0"/>
                </a:moveTo>
                <a:lnTo>
                  <a:pt x="17408224" y="0"/>
                </a:lnTo>
                <a:lnTo>
                  <a:pt x="17408224" y="7692267"/>
                </a:lnTo>
                <a:lnTo>
                  <a:pt x="0" y="7692267"/>
                </a:lnTo>
                <a:lnTo>
                  <a:pt x="0" y="0"/>
                </a:lnTo>
                <a:close/>
              </a:path>
            </a:pathLst>
          </a:custGeom>
          <a:blipFill>
            <a:blip r:embed="rId2"/>
            <a:stretch>
              <a:fillRect t="-1458" r="-4512" b="-16211"/>
            </a:stretch>
          </a:blipFill>
        </p:spPr>
      </p:sp>
      <p:sp>
        <p:nvSpPr>
          <p:cNvPr id="6" name="TextBox 6"/>
          <p:cNvSpPr txBox="1"/>
          <p:nvPr/>
        </p:nvSpPr>
        <p:spPr>
          <a:xfrm>
            <a:off x="5832932" y="162859"/>
            <a:ext cx="6622137" cy="2182283"/>
          </a:xfrm>
          <a:prstGeom prst="rect">
            <a:avLst/>
          </a:prstGeom>
        </p:spPr>
        <p:txBody>
          <a:bodyPr lIns="0" tIns="0" rIns="0" bIns="0" rtlCol="0" anchor="t">
            <a:spAutoFit/>
          </a:bodyPr>
          <a:lstStyle/>
          <a:p>
            <a:pPr algn="ctr">
              <a:lnSpc>
                <a:spcPts val="8270"/>
              </a:lnSpc>
            </a:pPr>
            <a:r>
              <a:rPr lang="en-US" sz="5907" b="1">
                <a:solidFill>
                  <a:srgbClr val="000000"/>
                </a:solidFill>
                <a:latin typeface="Times New Roman Bold"/>
                <a:ea typeface="Times New Roman Bold"/>
                <a:cs typeface="Times New Roman Bold"/>
                <a:sym typeface="Times New Roman Bold"/>
              </a:rPr>
              <a:t>Phylogenetic Tree</a:t>
            </a:r>
          </a:p>
          <a:p>
            <a:pPr algn="l">
              <a:lnSpc>
                <a:spcPts val="8412"/>
              </a:lnSpc>
            </a:pPr>
            <a:endParaRPr lang="en-US" sz="5907" b="1">
              <a:solidFill>
                <a:srgbClr val="000000"/>
              </a:solidFill>
              <a:latin typeface="Times New Roman Bold"/>
              <a:ea typeface="Times New Roman Bold"/>
              <a:cs typeface="Times New Roman Bold"/>
              <a:sym typeface="Times New Roman Bold"/>
            </a:endParaRPr>
          </a:p>
        </p:txBody>
      </p:sp>
      <p:sp>
        <p:nvSpPr>
          <p:cNvPr id="7" name="TextBox 7"/>
          <p:cNvSpPr txBox="1"/>
          <p:nvPr/>
        </p:nvSpPr>
        <p:spPr>
          <a:xfrm>
            <a:off x="17487371" y="9609799"/>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sp>
        <p:nvSpPr>
          <p:cNvPr id="2" name="Freeform 2"/>
          <p:cNvSpPr/>
          <p:nvPr/>
        </p:nvSpPr>
        <p:spPr>
          <a:xfrm>
            <a:off x="16696931" y="1570548"/>
            <a:ext cx="1124737" cy="8359533"/>
          </a:xfrm>
          <a:custGeom>
            <a:avLst/>
            <a:gdLst/>
            <a:ahLst/>
            <a:cxnLst/>
            <a:rect l="l" t="t" r="r" b="b"/>
            <a:pathLst>
              <a:path w="1124737" h="8359533">
                <a:moveTo>
                  <a:pt x="0" y="0"/>
                </a:moveTo>
                <a:lnTo>
                  <a:pt x="1124738" y="0"/>
                </a:lnTo>
                <a:lnTo>
                  <a:pt x="1124738" y="8359533"/>
                </a:lnTo>
                <a:lnTo>
                  <a:pt x="0" y="83595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427401" y="-1647833"/>
            <a:ext cx="14939361" cy="3295665"/>
            <a:chOff x="0" y="0"/>
            <a:chExt cx="3934647" cy="867994"/>
          </a:xfrm>
        </p:grpSpPr>
        <p:sp>
          <p:nvSpPr>
            <p:cNvPr id="4" name="Freeform 4"/>
            <p:cNvSpPr/>
            <p:nvPr/>
          </p:nvSpPr>
          <p:spPr>
            <a:xfrm>
              <a:off x="0" y="0"/>
              <a:ext cx="3934647" cy="867994"/>
            </a:xfrm>
            <a:custGeom>
              <a:avLst/>
              <a:gdLst/>
              <a:ahLst/>
              <a:cxnLst/>
              <a:rect l="l" t="t" r="r" b="b"/>
              <a:pathLst>
                <a:path w="3934647" h="867994">
                  <a:moveTo>
                    <a:pt x="26429" y="0"/>
                  </a:moveTo>
                  <a:lnTo>
                    <a:pt x="3908217" y="0"/>
                  </a:lnTo>
                  <a:cubicBezTo>
                    <a:pt x="3915227" y="0"/>
                    <a:pt x="3921949" y="2785"/>
                    <a:pt x="3926906" y="7741"/>
                  </a:cubicBezTo>
                  <a:cubicBezTo>
                    <a:pt x="3931862" y="12697"/>
                    <a:pt x="3934647" y="19420"/>
                    <a:pt x="3934647" y="26429"/>
                  </a:cubicBezTo>
                  <a:lnTo>
                    <a:pt x="3934647" y="841565"/>
                  </a:lnTo>
                  <a:cubicBezTo>
                    <a:pt x="3934647" y="856161"/>
                    <a:pt x="3922814" y="867994"/>
                    <a:pt x="3908217" y="867994"/>
                  </a:cubicBezTo>
                  <a:lnTo>
                    <a:pt x="26429" y="867994"/>
                  </a:lnTo>
                  <a:cubicBezTo>
                    <a:pt x="11833" y="867994"/>
                    <a:pt x="0" y="856161"/>
                    <a:pt x="0" y="841565"/>
                  </a:cubicBezTo>
                  <a:lnTo>
                    <a:pt x="0" y="26429"/>
                  </a:lnTo>
                  <a:cubicBezTo>
                    <a:pt x="0" y="11833"/>
                    <a:pt x="11833" y="0"/>
                    <a:pt x="26429" y="0"/>
                  </a:cubicBezTo>
                  <a:close/>
                </a:path>
              </a:pathLst>
            </a:custGeom>
            <a:solidFill>
              <a:srgbClr val="FFDE59"/>
            </a:solidFill>
            <a:ln w="66675" cap="rnd">
              <a:solidFill>
                <a:srgbClr val="000000"/>
              </a:solidFill>
              <a:prstDash val="solid"/>
              <a:round/>
            </a:ln>
          </p:spPr>
        </p:sp>
        <p:sp>
          <p:nvSpPr>
            <p:cNvPr id="5" name="TextBox 5"/>
            <p:cNvSpPr txBox="1"/>
            <p:nvPr/>
          </p:nvSpPr>
          <p:spPr>
            <a:xfrm>
              <a:off x="0" y="-38100"/>
              <a:ext cx="3934647" cy="906094"/>
            </a:xfrm>
            <a:prstGeom prst="rect">
              <a:avLst/>
            </a:prstGeom>
          </p:spPr>
          <p:txBody>
            <a:bodyPr lIns="50800" tIns="50800" rIns="50800" bIns="50800" rtlCol="0" anchor="ctr"/>
            <a:lstStyle/>
            <a:p>
              <a:pPr algn="ctr">
                <a:lnSpc>
                  <a:spcPts val="2660"/>
                </a:lnSpc>
              </a:pPr>
              <a:endParaRPr/>
            </a:p>
          </p:txBody>
        </p:sp>
      </p:grpSp>
      <p:sp>
        <p:nvSpPr>
          <p:cNvPr id="6" name="Freeform 6"/>
          <p:cNvSpPr/>
          <p:nvPr/>
        </p:nvSpPr>
        <p:spPr>
          <a:xfrm>
            <a:off x="3969310" y="1767053"/>
            <a:ext cx="9270840" cy="8282249"/>
          </a:xfrm>
          <a:custGeom>
            <a:avLst/>
            <a:gdLst/>
            <a:ahLst/>
            <a:cxnLst/>
            <a:rect l="l" t="t" r="r" b="b"/>
            <a:pathLst>
              <a:path w="9270840" h="8282249">
                <a:moveTo>
                  <a:pt x="0" y="0"/>
                </a:moveTo>
                <a:lnTo>
                  <a:pt x="9270840" y="0"/>
                </a:lnTo>
                <a:lnTo>
                  <a:pt x="9270840" y="8282249"/>
                </a:lnTo>
                <a:lnTo>
                  <a:pt x="0" y="8282249"/>
                </a:lnTo>
                <a:lnTo>
                  <a:pt x="0" y="0"/>
                </a:lnTo>
                <a:close/>
              </a:path>
            </a:pathLst>
          </a:custGeom>
          <a:blipFill>
            <a:blip r:embed="rId4"/>
            <a:stretch>
              <a:fillRect l="-937" t="-604" b="-604"/>
            </a:stretch>
          </a:blipFill>
        </p:spPr>
      </p:sp>
      <p:sp>
        <p:nvSpPr>
          <p:cNvPr id="7" name="TextBox 7"/>
          <p:cNvSpPr txBox="1"/>
          <p:nvPr/>
        </p:nvSpPr>
        <p:spPr>
          <a:xfrm>
            <a:off x="1028700" y="239441"/>
            <a:ext cx="15736763" cy="1136016"/>
          </a:xfrm>
          <a:prstGeom prst="rect">
            <a:avLst/>
          </a:prstGeom>
        </p:spPr>
        <p:txBody>
          <a:bodyPr lIns="0" tIns="0" rIns="0" bIns="0" rtlCol="0" anchor="t">
            <a:spAutoFit/>
          </a:bodyPr>
          <a:lstStyle/>
          <a:p>
            <a:pPr algn="ctr">
              <a:lnSpc>
                <a:spcPts val="8259"/>
              </a:lnSpc>
            </a:pPr>
            <a:r>
              <a:rPr lang="en-US" sz="5899" b="1">
                <a:solidFill>
                  <a:srgbClr val="000000"/>
                </a:solidFill>
                <a:latin typeface="Times New Roman Bold"/>
                <a:ea typeface="Times New Roman Bold"/>
                <a:cs typeface="Times New Roman Bold"/>
                <a:sym typeface="Times New Roman Bold"/>
              </a:rPr>
              <a:t>Confusion Matrix of Mutation Rate Analysis</a:t>
            </a: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647833"/>
            <a:ext cx="15896190" cy="3295665"/>
            <a:chOff x="0" y="0"/>
            <a:chExt cx="4186651" cy="867994"/>
          </a:xfrm>
        </p:grpSpPr>
        <p:sp>
          <p:nvSpPr>
            <p:cNvPr id="3" name="Freeform 3"/>
            <p:cNvSpPr/>
            <p:nvPr/>
          </p:nvSpPr>
          <p:spPr>
            <a:xfrm>
              <a:off x="0" y="0"/>
              <a:ext cx="4186651" cy="867994"/>
            </a:xfrm>
            <a:custGeom>
              <a:avLst/>
              <a:gdLst/>
              <a:ahLst/>
              <a:cxnLst/>
              <a:rect l="l" t="t" r="r" b="b"/>
              <a:pathLst>
                <a:path w="4186651" h="867994">
                  <a:moveTo>
                    <a:pt x="24839" y="0"/>
                  </a:moveTo>
                  <a:lnTo>
                    <a:pt x="4161813" y="0"/>
                  </a:lnTo>
                  <a:cubicBezTo>
                    <a:pt x="4168400" y="0"/>
                    <a:pt x="4174718" y="2617"/>
                    <a:pt x="4179376" y="7275"/>
                  </a:cubicBezTo>
                  <a:cubicBezTo>
                    <a:pt x="4184034" y="11933"/>
                    <a:pt x="4186651" y="18251"/>
                    <a:pt x="4186651" y="24839"/>
                  </a:cubicBezTo>
                  <a:lnTo>
                    <a:pt x="4186651" y="843156"/>
                  </a:lnTo>
                  <a:cubicBezTo>
                    <a:pt x="4186651" y="856874"/>
                    <a:pt x="4175530" y="867994"/>
                    <a:pt x="4161813" y="867994"/>
                  </a:cubicBezTo>
                  <a:lnTo>
                    <a:pt x="24839" y="867994"/>
                  </a:lnTo>
                  <a:cubicBezTo>
                    <a:pt x="11121" y="867994"/>
                    <a:pt x="0" y="856874"/>
                    <a:pt x="0" y="843156"/>
                  </a:cubicBezTo>
                  <a:lnTo>
                    <a:pt x="0" y="24839"/>
                  </a:lnTo>
                  <a:cubicBezTo>
                    <a:pt x="0" y="11121"/>
                    <a:pt x="11121" y="0"/>
                    <a:pt x="24839" y="0"/>
                  </a:cubicBezTo>
                  <a:close/>
                </a:path>
              </a:pathLst>
            </a:custGeom>
            <a:solidFill>
              <a:srgbClr val="FFDE59"/>
            </a:solidFill>
            <a:ln w="66675" cap="rnd">
              <a:solidFill>
                <a:srgbClr val="000000"/>
              </a:solidFill>
              <a:prstDash val="solid"/>
              <a:round/>
            </a:ln>
          </p:spPr>
        </p:sp>
        <p:sp>
          <p:nvSpPr>
            <p:cNvPr id="4" name="TextBox 4"/>
            <p:cNvSpPr txBox="1"/>
            <p:nvPr/>
          </p:nvSpPr>
          <p:spPr>
            <a:xfrm>
              <a:off x="0" y="-38100"/>
              <a:ext cx="4186651" cy="906094"/>
            </a:xfrm>
            <a:prstGeom prst="rect">
              <a:avLst/>
            </a:prstGeom>
          </p:spPr>
          <p:txBody>
            <a:bodyPr lIns="50800" tIns="50800" rIns="50800" bIns="50800" rtlCol="0" anchor="ctr"/>
            <a:lstStyle/>
            <a:p>
              <a:pPr algn="ctr">
                <a:lnSpc>
                  <a:spcPts val="2660"/>
                </a:lnSpc>
              </a:pPr>
              <a:endParaRPr/>
            </a:p>
          </p:txBody>
        </p:sp>
      </p:grpSp>
      <p:sp>
        <p:nvSpPr>
          <p:cNvPr id="5" name="Freeform 5"/>
          <p:cNvSpPr/>
          <p:nvPr/>
        </p:nvSpPr>
        <p:spPr>
          <a:xfrm>
            <a:off x="4076722" y="1647833"/>
            <a:ext cx="9373783" cy="8300458"/>
          </a:xfrm>
          <a:custGeom>
            <a:avLst/>
            <a:gdLst/>
            <a:ahLst/>
            <a:cxnLst/>
            <a:rect l="l" t="t" r="r" b="b"/>
            <a:pathLst>
              <a:path w="9373783" h="8300458">
                <a:moveTo>
                  <a:pt x="0" y="0"/>
                </a:moveTo>
                <a:lnTo>
                  <a:pt x="9373783" y="0"/>
                </a:lnTo>
                <a:lnTo>
                  <a:pt x="9373783" y="8300458"/>
                </a:lnTo>
                <a:lnTo>
                  <a:pt x="0" y="8300458"/>
                </a:lnTo>
                <a:lnTo>
                  <a:pt x="0" y="0"/>
                </a:lnTo>
                <a:close/>
              </a:path>
            </a:pathLst>
          </a:custGeom>
          <a:blipFill>
            <a:blip r:embed="rId2"/>
            <a:stretch>
              <a:fillRect l="-6296" r="-29152"/>
            </a:stretch>
          </a:blipFill>
        </p:spPr>
      </p:sp>
      <p:sp>
        <p:nvSpPr>
          <p:cNvPr id="6" name="TextBox 6"/>
          <p:cNvSpPr txBox="1"/>
          <p:nvPr/>
        </p:nvSpPr>
        <p:spPr>
          <a:xfrm>
            <a:off x="579728" y="143328"/>
            <a:ext cx="16794135" cy="1136016"/>
          </a:xfrm>
          <a:prstGeom prst="rect">
            <a:avLst/>
          </a:prstGeom>
        </p:spPr>
        <p:txBody>
          <a:bodyPr lIns="0" tIns="0" rIns="0" bIns="0" rtlCol="0" anchor="t">
            <a:spAutoFit/>
          </a:bodyPr>
          <a:lstStyle/>
          <a:p>
            <a:pPr algn="ctr">
              <a:lnSpc>
                <a:spcPts val="8259"/>
              </a:lnSpc>
            </a:pPr>
            <a:r>
              <a:rPr lang="en-US" sz="5899" b="1">
                <a:solidFill>
                  <a:srgbClr val="000000"/>
                </a:solidFill>
                <a:latin typeface="Times New Roman Bold"/>
                <a:ea typeface="Times New Roman Bold"/>
                <a:cs typeface="Times New Roman Bold"/>
                <a:sym typeface="Times New Roman Bold"/>
              </a:rPr>
              <a:t>Confusion Matrix of Evolutionary Rate Analysis</a:t>
            </a:r>
          </a:p>
        </p:txBody>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97B2"/>
        </a:solidFill>
        <a:effectLst/>
      </p:bgPr>
    </p:bg>
    <p:spTree>
      <p:nvGrpSpPr>
        <p:cNvPr id="1" name=""/>
        <p:cNvGrpSpPr/>
        <p:nvPr/>
      </p:nvGrpSpPr>
      <p:grpSpPr>
        <a:xfrm>
          <a:off x="0" y="0"/>
          <a:ext cx="0" cy="0"/>
          <a:chOff x="0" y="0"/>
          <a:chExt cx="0" cy="0"/>
        </a:xfrm>
      </p:grpSpPr>
      <p:grpSp>
        <p:nvGrpSpPr>
          <p:cNvPr id="2" name="Group 2"/>
          <p:cNvGrpSpPr/>
          <p:nvPr/>
        </p:nvGrpSpPr>
        <p:grpSpPr>
          <a:xfrm>
            <a:off x="4280143" y="-1810287"/>
            <a:ext cx="9727714" cy="3295665"/>
            <a:chOff x="0" y="0"/>
            <a:chExt cx="2562032" cy="867994"/>
          </a:xfrm>
        </p:grpSpPr>
        <p:sp>
          <p:nvSpPr>
            <p:cNvPr id="3" name="Freeform 3"/>
            <p:cNvSpPr/>
            <p:nvPr/>
          </p:nvSpPr>
          <p:spPr>
            <a:xfrm>
              <a:off x="0" y="0"/>
              <a:ext cx="2562032" cy="867994"/>
            </a:xfrm>
            <a:custGeom>
              <a:avLst/>
              <a:gdLst/>
              <a:ahLst/>
              <a:cxnLst/>
              <a:rect l="l" t="t" r="r" b="b"/>
              <a:pathLst>
                <a:path w="2562032" h="867994">
                  <a:moveTo>
                    <a:pt x="40589" y="0"/>
                  </a:moveTo>
                  <a:lnTo>
                    <a:pt x="2521443" y="0"/>
                  </a:lnTo>
                  <a:cubicBezTo>
                    <a:pt x="2543859" y="0"/>
                    <a:pt x="2562032" y="18172"/>
                    <a:pt x="2562032" y="40589"/>
                  </a:cubicBezTo>
                  <a:lnTo>
                    <a:pt x="2562032" y="827405"/>
                  </a:lnTo>
                  <a:cubicBezTo>
                    <a:pt x="2562032" y="849822"/>
                    <a:pt x="2543859" y="867994"/>
                    <a:pt x="2521443" y="867994"/>
                  </a:cubicBezTo>
                  <a:lnTo>
                    <a:pt x="40589" y="867994"/>
                  </a:lnTo>
                  <a:cubicBezTo>
                    <a:pt x="18172" y="867994"/>
                    <a:pt x="0" y="849822"/>
                    <a:pt x="0" y="827405"/>
                  </a:cubicBezTo>
                  <a:lnTo>
                    <a:pt x="0" y="40589"/>
                  </a:lnTo>
                  <a:cubicBezTo>
                    <a:pt x="0" y="18172"/>
                    <a:pt x="18172" y="0"/>
                    <a:pt x="40589" y="0"/>
                  </a:cubicBezTo>
                  <a:close/>
                </a:path>
              </a:pathLst>
            </a:custGeom>
            <a:solidFill>
              <a:srgbClr val="FFDE59"/>
            </a:solidFill>
            <a:ln w="66675" cap="rnd">
              <a:solidFill>
                <a:srgbClr val="000000"/>
              </a:solidFill>
              <a:prstDash val="solid"/>
              <a:round/>
            </a:ln>
          </p:spPr>
        </p:sp>
        <p:sp>
          <p:nvSpPr>
            <p:cNvPr id="4" name="TextBox 4"/>
            <p:cNvSpPr txBox="1"/>
            <p:nvPr/>
          </p:nvSpPr>
          <p:spPr>
            <a:xfrm>
              <a:off x="0" y="-38100"/>
              <a:ext cx="2562032" cy="906094"/>
            </a:xfrm>
            <a:prstGeom prst="rect">
              <a:avLst/>
            </a:prstGeom>
          </p:spPr>
          <p:txBody>
            <a:bodyPr lIns="50800" tIns="50800" rIns="50800" bIns="50800" rtlCol="0" anchor="ctr"/>
            <a:lstStyle/>
            <a:p>
              <a:pPr algn="ctr">
                <a:lnSpc>
                  <a:spcPts val="2660"/>
                </a:lnSpc>
              </a:pPr>
              <a:endParaRPr/>
            </a:p>
          </p:txBody>
        </p:sp>
      </p:grpSp>
      <p:sp>
        <p:nvSpPr>
          <p:cNvPr id="5" name="Freeform 5"/>
          <p:cNvSpPr/>
          <p:nvPr/>
        </p:nvSpPr>
        <p:spPr>
          <a:xfrm>
            <a:off x="4836618" y="6120838"/>
            <a:ext cx="8562300" cy="3695795"/>
          </a:xfrm>
          <a:custGeom>
            <a:avLst/>
            <a:gdLst/>
            <a:ahLst/>
            <a:cxnLst/>
            <a:rect l="l" t="t" r="r" b="b"/>
            <a:pathLst>
              <a:path w="8562300" h="3695795">
                <a:moveTo>
                  <a:pt x="0" y="0"/>
                </a:moveTo>
                <a:lnTo>
                  <a:pt x="8562300" y="0"/>
                </a:lnTo>
                <a:lnTo>
                  <a:pt x="8562300" y="3695795"/>
                </a:lnTo>
                <a:lnTo>
                  <a:pt x="0" y="3695795"/>
                </a:lnTo>
                <a:lnTo>
                  <a:pt x="0" y="0"/>
                </a:lnTo>
                <a:close/>
              </a:path>
            </a:pathLst>
          </a:custGeom>
          <a:blipFill>
            <a:blip r:embed="rId2"/>
            <a:stretch>
              <a:fillRect l="-741" r="-6807"/>
            </a:stretch>
          </a:blipFill>
        </p:spPr>
      </p:sp>
      <p:sp>
        <p:nvSpPr>
          <p:cNvPr id="6" name="Freeform 6"/>
          <p:cNvSpPr/>
          <p:nvPr/>
        </p:nvSpPr>
        <p:spPr>
          <a:xfrm>
            <a:off x="783672" y="1599523"/>
            <a:ext cx="16073457" cy="4407172"/>
          </a:xfrm>
          <a:custGeom>
            <a:avLst/>
            <a:gdLst/>
            <a:ahLst/>
            <a:cxnLst/>
            <a:rect l="l" t="t" r="r" b="b"/>
            <a:pathLst>
              <a:path w="16073457" h="4407172">
                <a:moveTo>
                  <a:pt x="0" y="0"/>
                </a:moveTo>
                <a:lnTo>
                  <a:pt x="16073458" y="0"/>
                </a:lnTo>
                <a:lnTo>
                  <a:pt x="16073458" y="4407171"/>
                </a:lnTo>
                <a:lnTo>
                  <a:pt x="0" y="4407171"/>
                </a:lnTo>
                <a:lnTo>
                  <a:pt x="0" y="0"/>
                </a:lnTo>
                <a:close/>
              </a:path>
            </a:pathLst>
          </a:custGeom>
          <a:blipFill>
            <a:blip r:embed="rId3"/>
            <a:stretch>
              <a:fillRect t="-1359"/>
            </a:stretch>
          </a:blipFill>
        </p:spPr>
      </p:sp>
      <p:sp>
        <p:nvSpPr>
          <p:cNvPr id="7" name="TextBox 7"/>
          <p:cNvSpPr txBox="1"/>
          <p:nvPr/>
        </p:nvSpPr>
        <p:spPr>
          <a:xfrm>
            <a:off x="5112060" y="123188"/>
            <a:ext cx="8063880" cy="1136016"/>
          </a:xfrm>
          <a:prstGeom prst="rect">
            <a:avLst/>
          </a:prstGeom>
        </p:spPr>
        <p:txBody>
          <a:bodyPr lIns="0" tIns="0" rIns="0" bIns="0" rtlCol="0" anchor="t">
            <a:spAutoFit/>
          </a:bodyPr>
          <a:lstStyle/>
          <a:p>
            <a:pPr algn="ctr">
              <a:lnSpc>
                <a:spcPts val="8259"/>
              </a:lnSpc>
            </a:pPr>
            <a:r>
              <a:rPr lang="en-US" sz="5899" b="1">
                <a:solidFill>
                  <a:srgbClr val="000000"/>
                </a:solidFill>
                <a:latin typeface="Times New Roman Bold"/>
                <a:ea typeface="Times New Roman Bold"/>
                <a:cs typeface="Times New Roman Bold"/>
                <a:sym typeface="Times New Roman Bold"/>
              </a:rPr>
              <a:t>Predicting Gene Stability </a:t>
            </a: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375</Words>
  <Application>Microsoft Office PowerPoint</Application>
  <PresentationFormat>Custom</PresentationFormat>
  <Paragraphs>72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Times New Roman</vt:lpstr>
      <vt:lpstr>Calibri</vt:lpstr>
      <vt:lpstr>Times New Roman Bold</vt:lpstr>
      <vt:lpstr>Canva Sans Bold</vt:lpstr>
      <vt:lpstr>Alice Bold</vt:lpstr>
      <vt:lpstr>Arial</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Reha nair</cp:lastModifiedBy>
  <cp:revision>2</cp:revision>
  <dcterms:created xsi:type="dcterms:W3CDTF">2006-08-16T00:00:00Z</dcterms:created>
  <dcterms:modified xsi:type="dcterms:W3CDTF">2025-04-18T15:44:10Z</dcterms:modified>
  <dc:identifier>DAGk27fwlVQ</dc:identifier>
</cp:coreProperties>
</file>

<file path=docProps/thumbnail.jpeg>
</file>